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70" r:id="rId5"/>
    <p:sldMasterId id="2147483671"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 id="336" r:id="rId88"/>
    <p:sldId id="337" r:id="rId89"/>
    <p:sldId id="338" r:id="rId90"/>
  </p:sldIdLst>
  <p:sldSz cy="5143500" cx="9144000"/>
  <p:notesSz cx="6858000" cy="9144000"/>
  <p:embeddedFontLst>
    <p:embeddedFont>
      <p:font typeface="EB Garamond"/>
      <p:regular r:id="rId91"/>
      <p:bold r:id="rId92"/>
      <p:italic r:id="rId93"/>
      <p:boldItalic r:id="rId9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Author clrIdx="0" id="0" initials="" lastIdx="1" name="Zhujun Zhang"/>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62206D12-7F1C-4FEF-B798-A11EEE2A1489}">
  <a:tblStyle styleId="{62206D12-7F1C-4FEF-B798-A11EEE2A1489}"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84" Type="http://schemas.openxmlformats.org/officeDocument/2006/relationships/slide" Target="slides/slide77.xml"/><Relationship Id="rId83" Type="http://schemas.openxmlformats.org/officeDocument/2006/relationships/slide" Target="slides/slide76.xml"/><Relationship Id="rId42" Type="http://schemas.openxmlformats.org/officeDocument/2006/relationships/slide" Target="slides/slide35.xml"/><Relationship Id="rId86" Type="http://schemas.openxmlformats.org/officeDocument/2006/relationships/slide" Target="slides/slide79.xml"/><Relationship Id="rId41" Type="http://schemas.openxmlformats.org/officeDocument/2006/relationships/slide" Target="slides/slide34.xml"/><Relationship Id="rId85" Type="http://schemas.openxmlformats.org/officeDocument/2006/relationships/slide" Target="slides/slide78.xml"/><Relationship Id="rId44" Type="http://schemas.openxmlformats.org/officeDocument/2006/relationships/slide" Target="slides/slide37.xml"/><Relationship Id="rId88" Type="http://schemas.openxmlformats.org/officeDocument/2006/relationships/slide" Target="slides/slide81.xml"/><Relationship Id="rId43" Type="http://schemas.openxmlformats.org/officeDocument/2006/relationships/slide" Target="slides/slide36.xml"/><Relationship Id="rId87" Type="http://schemas.openxmlformats.org/officeDocument/2006/relationships/slide" Target="slides/slide80.xml"/><Relationship Id="rId46" Type="http://schemas.openxmlformats.org/officeDocument/2006/relationships/slide" Target="slides/slide39.xml"/><Relationship Id="rId45" Type="http://schemas.openxmlformats.org/officeDocument/2006/relationships/slide" Target="slides/slide38.xml"/><Relationship Id="rId89" Type="http://schemas.openxmlformats.org/officeDocument/2006/relationships/slide" Target="slides/slide82.xml"/><Relationship Id="rId80" Type="http://schemas.openxmlformats.org/officeDocument/2006/relationships/slide" Target="slides/slide73.xml"/><Relationship Id="rId82" Type="http://schemas.openxmlformats.org/officeDocument/2006/relationships/slide" Target="slides/slide75.xml"/><Relationship Id="rId81" Type="http://schemas.openxmlformats.org/officeDocument/2006/relationships/slide" Target="slides/slide74.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commentAuthors" Target="commentAuthors.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73" Type="http://schemas.openxmlformats.org/officeDocument/2006/relationships/slide" Target="slides/slide66.xml"/><Relationship Id="rId72" Type="http://schemas.openxmlformats.org/officeDocument/2006/relationships/slide" Target="slides/slide65.xml"/><Relationship Id="rId31" Type="http://schemas.openxmlformats.org/officeDocument/2006/relationships/slide" Target="slides/slide24.xml"/><Relationship Id="rId75" Type="http://schemas.openxmlformats.org/officeDocument/2006/relationships/slide" Target="slides/slide68.xml"/><Relationship Id="rId30" Type="http://schemas.openxmlformats.org/officeDocument/2006/relationships/slide" Target="slides/slide23.xml"/><Relationship Id="rId74" Type="http://schemas.openxmlformats.org/officeDocument/2006/relationships/slide" Target="slides/slide67.xml"/><Relationship Id="rId33" Type="http://schemas.openxmlformats.org/officeDocument/2006/relationships/slide" Target="slides/slide26.xml"/><Relationship Id="rId77" Type="http://schemas.openxmlformats.org/officeDocument/2006/relationships/slide" Target="slides/slide70.xml"/><Relationship Id="rId32" Type="http://schemas.openxmlformats.org/officeDocument/2006/relationships/slide" Target="slides/slide25.xml"/><Relationship Id="rId76" Type="http://schemas.openxmlformats.org/officeDocument/2006/relationships/slide" Target="slides/slide69.xml"/><Relationship Id="rId35" Type="http://schemas.openxmlformats.org/officeDocument/2006/relationships/slide" Target="slides/slide28.xml"/><Relationship Id="rId79" Type="http://schemas.openxmlformats.org/officeDocument/2006/relationships/slide" Target="slides/slide72.xml"/><Relationship Id="rId34" Type="http://schemas.openxmlformats.org/officeDocument/2006/relationships/slide" Target="slides/slide27.xml"/><Relationship Id="rId78" Type="http://schemas.openxmlformats.org/officeDocument/2006/relationships/slide" Target="slides/slide71.xml"/><Relationship Id="rId71" Type="http://schemas.openxmlformats.org/officeDocument/2006/relationships/slide" Target="slides/slide64.xml"/><Relationship Id="rId70" Type="http://schemas.openxmlformats.org/officeDocument/2006/relationships/slide" Target="slides/slide63.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2" Type="http://schemas.openxmlformats.org/officeDocument/2006/relationships/slide" Target="slides/slide55.xml"/><Relationship Id="rId61" Type="http://schemas.openxmlformats.org/officeDocument/2006/relationships/slide" Target="slides/slide54.xml"/><Relationship Id="rId20" Type="http://schemas.openxmlformats.org/officeDocument/2006/relationships/slide" Target="slides/slide13.xml"/><Relationship Id="rId64" Type="http://schemas.openxmlformats.org/officeDocument/2006/relationships/slide" Target="slides/slide57.xml"/><Relationship Id="rId63" Type="http://schemas.openxmlformats.org/officeDocument/2006/relationships/slide" Target="slides/slide56.xml"/><Relationship Id="rId22" Type="http://schemas.openxmlformats.org/officeDocument/2006/relationships/slide" Target="slides/slide15.xml"/><Relationship Id="rId66" Type="http://schemas.openxmlformats.org/officeDocument/2006/relationships/slide" Target="slides/slide59.xml"/><Relationship Id="rId21" Type="http://schemas.openxmlformats.org/officeDocument/2006/relationships/slide" Target="slides/slide14.xml"/><Relationship Id="rId65" Type="http://schemas.openxmlformats.org/officeDocument/2006/relationships/slide" Target="slides/slide58.xml"/><Relationship Id="rId24" Type="http://schemas.openxmlformats.org/officeDocument/2006/relationships/slide" Target="slides/slide17.xml"/><Relationship Id="rId68" Type="http://schemas.openxmlformats.org/officeDocument/2006/relationships/slide" Target="slides/slide61.xml"/><Relationship Id="rId23" Type="http://schemas.openxmlformats.org/officeDocument/2006/relationships/slide" Target="slides/slide16.xml"/><Relationship Id="rId67" Type="http://schemas.openxmlformats.org/officeDocument/2006/relationships/slide" Target="slides/slide60.xml"/><Relationship Id="rId60" Type="http://schemas.openxmlformats.org/officeDocument/2006/relationships/slide" Target="slides/slide53.xml"/><Relationship Id="rId26" Type="http://schemas.openxmlformats.org/officeDocument/2006/relationships/slide" Target="slides/slide19.xml"/><Relationship Id="rId25" Type="http://schemas.openxmlformats.org/officeDocument/2006/relationships/slide" Target="slides/slide18.xml"/><Relationship Id="rId69" Type="http://schemas.openxmlformats.org/officeDocument/2006/relationships/slide" Target="slides/slide62.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slide" Target="slides/slide44.xml"/><Relationship Id="rId50" Type="http://schemas.openxmlformats.org/officeDocument/2006/relationships/slide" Target="slides/slide43.xml"/><Relationship Id="rId94" Type="http://schemas.openxmlformats.org/officeDocument/2006/relationships/font" Target="fonts/EBGaramond-boldItalic.fntdata"/><Relationship Id="rId53" Type="http://schemas.openxmlformats.org/officeDocument/2006/relationships/slide" Target="slides/slide46.xml"/><Relationship Id="rId52" Type="http://schemas.openxmlformats.org/officeDocument/2006/relationships/slide" Target="slides/slide45.xml"/><Relationship Id="rId11" Type="http://schemas.openxmlformats.org/officeDocument/2006/relationships/slide" Target="slides/slide4.xml"/><Relationship Id="rId55" Type="http://schemas.openxmlformats.org/officeDocument/2006/relationships/slide" Target="slides/slide48.xml"/><Relationship Id="rId10" Type="http://schemas.openxmlformats.org/officeDocument/2006/relationships/slide" Target="slides/slide3.xml"/><Relationship Id="rId54" Type="http://schemas.openxmlformats.org/officeDocument/2006/relationships/slide" Target="slides/slide47.xml"/><Relationship Id="rId13" Type="http://schemas.openxmlformats.org/officeDocument/2006/relationships/slide" Target="slides/slide6.xml"/><Relationship Id="rId57" Type="http://schemas.openxmlformats.org/officeDocument/2006/relationships/slide" Target="slides/slide50.xml"/><Relationship Id="rId12" Type="http://schemas.openxmlformats.org/officeDocument/2006/relationships/slide" Target="slides/slide5.xml"/><Relationship Id="rId56" Type="http://schemas.openxmlformats.org/officeDocument/2006/relationships/slide" Target="slides/slide49.xml"/><Relationship Id="rId91" Type="http://schemas.openxmlformats.org/officeDocument/2006/relationships/font" Target="fonts/EBGaramond-regular.fntdata"/><Relationship Id="rId90" Type="http://schemas.openxmlformats.org/officeDocument/2006/relationships/slide" Target="slides/slide83.xml"/><Relationship Id="rId93" Type="http://schemas.openxmlformats.org/officeDocument/2006/relationships/font" Target="fonts/EBGaramond-italic.fntdata"/><Relationship Id="rId92" Type="http://schemas.openxmlformats.org/officeDocument/2006/relationships/font" Target="fonts/EBGaramond-bold.fntdata"/><Relationship Id="rId15" Type="http://schemas.openxmlformats.org/officeDocument/2006/relationships/slide" Target="slides/slide8.xml"/><Relationship Id="rId59" Type="http://schemas.openxmlformats.org/officeDocument/2006/relationships/slide" Target="slides/slide52.xml"/><Relationship Id="rId14" Type="http://schemas.openxmlformats.org/officeDocument/2006/relationships/slide" Target="slides/slide7.xml"/><Relationship Id="rId58" Type="http://schemas.openxmlformats.org/officeDocument/2006/relationships/slide" Target="slides/slide51.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0" idx="1" dt="2018-02-28T19:20:48.320">
    <p:pos x="345" y="749"/>
    <p:text>cost</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 name="Shape 95"/>
        <p:cNvGrpSpPr/>
        <p:nvPr/>
      </p:nvGrpSpPr>
      <p:grpSpPr>
        <a:xfrm>
          <a:off x="0" y="0"/>
          <a:ext cx="0" cy="0"/>
          <a:chOff x="0" y="0"/>
          <a:chExt cx="0" cy="0"/>
        </a:xfrm>
      </p:grpSpPr>
      <p:sp>
        <p:nvSpPr>
          <p:cNvPr id="96" name="Shape 9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7" name="Shape 9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8" name="Shape 158"/>
        <p:cNvGrpSpPr/>
        <p:nvPr/>
      </p:nvGrpSpPr>
      <p:grpSpPr>
        <a:xfrm>
          <a:off x="0" y="0"/>
          <a:ext cx="0" cy="0"/>
          <a:chOff x="0" y="0"/>
          <a:chExt cx="0" cy="0"/>
        </a:xfrm>
      </p:grpSpPr>
      <p:sp>
        <p:nvSpPr>
          <p:cNvPr id="159" name="Shape 15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0" name="Shape 16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6" name="Shape 166"/>
        <p:cNvGrpSpPr/>
        <p:nvPr/>
      </p:nvGrpSpPr>
      <p:grpSpPr>
        <a:xfrm>
          <a:off x="0" y="0"/>
          <a:ext cx="0" cy="0"/>
          <a:chOff x="0" y="0"/>
          <a:chExt cx="0" cy="0"/>
        </a:xfrm>
      </p:grpSpPr>
      <p:sp>
        <p:nvSpPr>
          <p:cNvPr id="167" name="Shape 16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8" name="Shape 16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3" name="Shape 173"/>
        <p:cNvGrpSpPr/>
        <p:nvPr/>
      </p:nvGrpSpPr>
      <p:grpSpPr>
        <a:xfrm>
          <a:off x="0" y="0"/>
          <a:ext cx="0" cy="0"/>
          <a:chOff x="0" y="0"/>
          <a:chExt cx="0" cy="0"/>
        </a:xfrm>
      </p:grpSpPr>
      <p:sp>
        <p:nvSpPr>
          <p:cNvPr id="174" name="Shape 17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5" name="Shape 17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0" name="Shape 180"/>
        <p:cNvGrpSpPr/>
        <p:nvPr/>
      </p:nvGrpSpPr>
      <p:grpSpPr>
        <a:xfrm>
          <a:off x="0" y="0"/>
          <a:ext cx="0" cy="0"/>
          <a:chOff x="0" y="0"/>
          <a:chExt cx="0" cy="0"/>
        </a:xfrm>
      </p:grpSpPr>
      <p:sp>
        <p:nvSpPr>
          <p:cNvPr id="181" name="Shape 18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2" name="Shape 18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Y</a:t>
            </a:r>
            <a:r>
              <a:rPr lang="en"/>
              <a:t>ou might find it easier to think of those neurons as they are unfolded: each neuron corresponds to one time step.</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8" name="Shape 188"/>
        <p:cNvGrpSpPr/>
        <p:nvPr/>
      </p:nvGrpSpPr>
      <p:grpSpPr>
        <a:xfrm>
          <a:off x="0" y="0"/>
          <a:ext cx="0" cy="0"/>
          <a:chOff x="0" y="0"/>
          <a:chExt cx="0" cy="0"/>
        </a:xfrm>
      </p:grpSpPr>
      <p:sp>
        <p:nvSpPr>
          <p:cNvPr id="189" name="Shape 18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0" name="Shape 19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8" name="Shape 198"/>
        <p:cNvGrpSpPr/>
        <p:nvPr/>
      </p:nvGrpSpPr>
      <p:grpSpPr>
        <a:xfrm>
          <a:off x="0" y="0"/>
          <a:ext cx="0" cy="0"/>
          <a:chOff x="0" y="0"/>
          <a:chExt cx="0" cy="0"/>
        </a:xfrm>
      </p:grpSpPr>
      <p:sp>
        <p:nvSpPr>
          <p:cNvPr id="199" name="Shape 19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0" name="Shape 20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6" name="Shape 206"/>
        <p:cNvGrpSpPr/>
        <p:nvPr/>
      </p:nvGrpSpPr>
      <p:grpSpPr>
        <a:xfrm>
          <a:off x="0" y="0"/>
          <a:ext cx="0" cy="0"/>
          <a:chOff x="0" y="0"/>
          <a:chExt cx="0" cy="0"/>
        </a:xfrm>
      </p:grpSpPr>
      <p:sp>
        <p:nvSpPr>
          <p:cNvPr id="207" name="Shape 20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8" name="Shape 20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4" name="Shape 214"/>
        <p:cNvGrpSpPr/>
        <p:nvPr/>
      </p:nvGrpSpPr>
      <p:grpSpPr>
        <a:xfrm>
          <a:off x="0" y="0"/>
          <a:ext cx="0" cy="0"/>
          <a:chOff x="0" y="0"/>
          <a:chExt cx="0" cy="0"/>
        </a:xfrm>
      </p:grpSpPr>
      <p:sp>
        <p:nvSpPr>
          <p:cNvPr id="215" name="Shape 21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6" name="Shape 21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3" name="Shape 223"/>
        <p:cNvGrpSpPr/>
        <p:nvPr/>
      </p:nvGrpSpPr>
      <p:grpSpPr>
        <a:xfrm>
          <a:off x="0" y="0"/>
          <a:ext cx="0" cy="0"/>
          <a:chOff x="0" y="0"/>
          <a:chExt cx="0" cy="0"/>
        </a:xfrm>
      </p:grpSpPr>
      <p:sp>
        <p:nvSpPr>
          <p:cNvPr id="224" name="Shape 22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5" name="Shape 22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0" name="Shape 230"/>
        <p:cNvGrpSpPr/>
        <p:nvPr/>
      </p:nvGrpSpPr>
      <p:grpSpPr>
        <a:xfrm>
          <a:off x="0" y="0"/>
          <a:ext cx="0" cy="0"/>
          <a:chOff x="0" y="0"/>
          <a:chExt cx="0" cy="0"/>
        </a:xfrm>
      </p:grpSpPr>
      <p:sp>
        <p:nvSpPr>
          <p:cNvPr id="231" name="Shape 23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2" name="Shape 23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 name="Shape 103"/>
        <p:cNvGrpSpPr/>
        <p:nvPr/>
      </p:nvGrpSpPr>
      <p:grpSpPr>
        <a:xfrm>
          <a:off x="0" y="0"/>
          <a:ext cx="0" cy="0"/>
          <a:chOff x="0" y="0"/>
          <a:chExt cx="0" cy="0"/>
        </a:xfrm>
      </p:grpSpPr>
      <p:sp>
        <p:nvSpPr>
          <p:cNvPr id="104" name="Shape 10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5" name="Shape 10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8" name="Shape 238"/>
        <p:cNvGrpSpPr/>
        <p:nvPr/>
      </p:nvGrpSpPr>
      <p:grpSpPr>
        <a:xfrm>
          <a:off x="0" y="0"/>
          <a:ext cx="0" cy="0"/>
          <a:chOff x="0" y="0"/>
          <a:chExt cx="0" cy="0"/>
        </a:xfrm>
      </p:grpSpPr>
      <p:sp>
        <p:nvSpPr>
          <p:cNvPr id="239" name="Shape 23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0" name="Shape 24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5" name="Shape 245"/>
        <p:cNvGrpSpPr/>
        <p:nvPr/>
      </p:nvGrpSpPr>
      <p:grpSpPr>
        <a:xfrm>
          <a:off x="0" y="0"/>
          <a:ext cx="0" cy="0"/>
          <a:chOff x="0" y="0"/>
          <a:chExt cx="0" cy="0"/>
        </a:xfrm>
      </p:grpSpPr>
      <p:sp>
        <p:nvSpPr>
          <p:cNvPr id="246" name="Shape 24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7" name="Shape 24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2" name="Shape 252"/>
        <p:cNvGrpSpPr/>
        <p:nvPr/>
      </p:nvGrpSpPr>
      <p:grpSpPr>
        <a:xfrm>
          <a:off x="0" y="0"/>
          <a:ext cx="0" cy="0"/>
          <a:chOff x="0" y="0"/>
          <a:chExt cx="0" cy="0"/>
        </a:xfrm>
      </p:grpSpPr>
      <p:sp>
        <p:nvSpPr>
          <p:cNvPr id="253" name="Shape 25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4" name="Shape 25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9" name="Shape 259"/>
        <p:cNvGrpSpPr/>
        <p:nvPr/>
      </p:nvGrpSpPr>
      <p:grpSpPr>
        <a:xfrm>
          <a:off x="0" y="0"/>
          <a:ext cx="0" cy="0"/>
          <a:chOff x="0" y="0"/>
          <a:chExt cx="0" cy="0"/>
        </a:xfrm>
      </p:grpSpPr>
      <p:sp>
        <p:nvSpPr>
          <p:cNvPr id="260" name="Shape 26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1" name="Shape 26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7" name="Shape 267"/>
        <p:cNvGrpSpPr/>
        <p:nvPr/>
      </p:nvGrpSpPr>
      <p:grpSpPr>
        <a:xfrm>
          <a:off x="0" y="0"/>
          <a:ext cx="0" cy="0"/>
          <a:chOff x="0" y="0"/>
          <a:chExt cx="0" cy="0"/>
        </a:xfrm>
      </p:grpSpPr>
      <p:sp>
        <p:nvSpPr>
          <p:cNvPr id="268" name="Shape 26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9" name="Shape 26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4" name="Shape 274"/>
        <p:cNvGrpSpPr/>
        <p:nvPr/>
      </p:nvGrpSpPr>
      <p:grpSpPr>
        <a:xfrm>
          <a:off x="0" y="0"/>
          <a:ext cx="0" cy="0"/>
          <a:chOff x="0" y="0"/>
          <a:chExt cx="0" cy="0"/>
        </a:xfrm>
      </p:grpSpPr>
      <p:sp>
        <p:nvSpPr>
          <p:cNvPr id="275" name="Shape 27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76" name="Shape 27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1" name="Shape 281"/>
        <p:cNvGrpSpPr/>
        <p:nvPr/>
      </p:nvGrpSpPr>
      <p:grpSpPr>
        <a:xfrm>
          <a:off x="0" y="0"/>
          <a:ext cx="0" cy="0"/>
          <a:chOff x="0" y="0"/>
          <a:chExt cx="0" cy="0"/>
        </a:xfrm>
      </p:grpSpPr>
      <p:sp>
        <p:nvSpPr>
          <p:cNvPr id="282" name="Shape 28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83" name="Shape 28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8" name="Shape 288"/>
        <p:cNvGrpSpPr/>
        <p:nvPr/>
      </p:nvGrpSpPr>
      <p:grpSpPr>
        <a:xfrm>
          <a:off x="0" y="0"/>
          <a:ext cx="0" cy="0"/>
          <a:chOff x="0" y="0"/>
          <a:chExt cx="0" cy="0"/>
        </a:xfrm>
      </p:grpSpPr>
      <p:sp>
        <p:nvSpPr>
          <p:cNvPr id="289" name="Shape 28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90" name="Shape 29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5" name="Shape 295"/>
        <p:cNvGrpSpPr/>
        <p:nvPr/>
      </p:nvGrpSpPr>
      <p:grpSpPr>
        <a:xfrm>
          <a:off x="0" y="0"/>
          <a:ext cx="0" cy="0"/>
          <a:chOff x="0" y="0"/>
          <a:chExt cx="0" cy="0"/>
        </a:xfrm>
      </p:grpSpPr>
      <p:sp>
        <p:nvSpPr>
          <p:cNvPr id="296" name="Shape 29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97" name="Shape 29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candidate gate: similar to the original RNN, this gate computes the candidate hidden state based on the previous hidden state and the current input.</a:t>
            </a:r>
            <a:endParaRPr/>
          </a:p>
          <a:p>
            <a:pPr indent="0" lvl="0" marL="0" rtl="0">
              <a:spcBef>
                <a:spcPts val="0"/>
              </a:spcBef>
              <a:spcAft>
                <a:spcPts val="0"/>
              </a:spcAft>
              <a:buNone/>
            </a:pPr>
            <a:r>
              <a:rPr lang="en"/>
              <a:t>final memory cell: the internal memory of the unit combines the candidate hidden state with the input/forget gate information. Final memory cell is then computed with the output gate to decide how much of the final memory cell is to be output as the hidden state for this current step.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2" name="Shape 302"/>
        <p:cNvGrpSpPr/>
        <p:nvPr/>
      </p:nvGrpSpPr>
      <p:grpSpPr>
        <a:xfrm>
          <a:off x="0" y="0"/>
          <a:ext cx="0" cy="0"/>
          <a:chOff x="0" y="0"/>
          <a:chExt cx="0" cy="0"/>
        </a:xfrm>
      </p:grpSpPr>
      <p:sp>
        <p:nvSpPr>
          <p:cNvPr id="303" name="Shape 30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04" name="Shape 30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 name="Shape 108"/>
        <p:cNvGrpSpPr/>
        <p:nvPr/>
      </p:nvGrpSpPr>
      <p:grpSpPr>
        <a:xfrm>
          <a:off x="0" y="0"/>
          <a:ext cx="0" cy="0"/>
          <a:chOff x="0" y="0"/>
          <a:chExt cx="0" cy="0"/>
        </a:xfrm>
      </p:grpSpPr>
      <p:sp>
        <p:nvSpPr>
          <p:cNvPr id="109" name="Shape 10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0" name="Shape 11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1" name="Shape 311"/>
        <p:cNvGrpSpPr/>
        <p:nvPr/>
      </p:nvGrpSpPr>
      <p:grpSpPr>
        <a:xfrm>
          <a:off x="0" y="0"/>
          <a:ext cx="0" cy="0"/>
          <a:chOff x="0" y="0"/>
          <a:chExt cx="0" cy="0"/>
        </a:xfrm>
      </p:grpSpPr>
      <p:sp>
        <p:nvSpPr>
          <p:cNvPr id="312" name="Shape 31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13" name="Shape 31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9" name="Shape 319"/>
        <p:cNvGrpSpPr/>
        <p:nvPr/>
      </p:nvGrpSpPr>
      <p:grpSpPr>
        <a:xfrm>
          <a:off x="0" y="0"/>
          <a:ext cx="0" cy="0"/>
          <a:chOff x="0" y="0"/>
          <a:chExt cx="0" cy="0"/>
        </a:xfrm>
      </p:grpSpPr>
      <p:sp>
        <p:nvSpPr>
          <p:cNvPr id="320" name="Shape 32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21" name="Shape 32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7" name="Shape 327"/>
        <p:cNvGrpSpPr/>
        <p:nvPr/>
      </p:nvGrpSpPr>
      <p:grpSpPr>
        <a:xfrm>
          <a:off x="0" y="0"/>
          <a:ext cx="0" cy="0"/>
          <a:chOff x="0" y="0"/>
          <a:chExt cx="0" cy="0"/>
        </a:xfrm>
      </p:grpSpPr>
      <p:sp>
        <p:nvSpPr>
          <p:cNvPr id="328" name="Shape 32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29" name="Shape 32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1) Row 1: Shows when the letters are recognized</a:t>
            </a:r>
            <a:endParaRPr/>
          </a:p>
          <a:p>
            <a:pPr indent="0" lvl="0" marL="0">
              <a:spcBef>
                <a:spcPts val="0"/>
              </a:spcBef>
              <a:spcAft>
                <a:spcPts val="0"/>
              </a:spcAft>
              <a:buNone/>
            </a:pPr>
            <a:r>
              <a:rPr lang="en"/>
              <a:t>2) Row 2: Shows the states of some of the memory cells (Notice how they get reset when a character is recognized!) </a:t>
            </a:r>
            <a:endParaRPr/>
          </a:p>
          <a:p>
            <a:pPr indent="0" lvl="0" marL="0">
              <a:spcBef>
                <a:spcPts val="0"/>
              </a:spcBef>
              <a:spcAft>
                <a:spcPts val="0"/>
              </a:spcAft>
              <a:buNone/>
            </a:pPr>
            <a:r>
              <a:rPr lang="en"/>
              <a:t>3) Row 3: Shows the writing as it's being analyzed by the LSTM RNN 4) </a:t>
            </a:r>
            <a:endParaRPr/>
          </a:p>
          <a:p>
            <a:pPr indent="0" lvl="0" marL="0" rtl="0">
              <a:spcBef>
                <a:spcPts val="0"/>
              </a:spcBef>
              <a:spcAft>
                <a:spcPts val="0"/>
              </a:spcAft>
              <a:buNone/>
            </a:pPr>
            <a:r>
              <a:rPr lang="en"/>
              <a:t>4) Row 4: This shows the gradient backpropagated to the inputs from the most active character of the upper soft-max layer (This tells you which data points are providing the most influence on your current decision for the character)</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5" name="Shape 335"/>
        <p:cNvGrpSpPr/>
        <p:nvPr/>
      </p:nvGrpSpPr>
      <p:grpSpPr>
        <a:xfrm>
          <a:off x="0" y="0"/>
          <a:ext cx="0" cy="0"/>
          <a:chOff x="0" y="0"/>
          <a:chExt cx="0" cy="0"/>
        </a:xfrm>
      </p:grpSpPr>
      <p:sp>
        <p:nvSpPr>
          <p:cNvPr id="336" name="Shape 33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37" name="Shape 33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2" name="Shape 342"/>
        <p:cNvGrpSpPr/>
        <p:nvPr/>
      </p:nvGrpSpPr>
      <p:grpSpPr>
        <a:xfrm>
          <a:off x="0" y="0"/>
          <a:ext cx="0" cy="0"/>
          <a:chOff x="0" y="0"/>
          <a:chExt cx="0" cy="0"/>
        </a:xfrm>
      </p:grpSpPr>
      <p:sp>
        <p:nvSpPr>
          <p:cNvPr id="343" name="Shape 34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44" name="Shape 34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0" name="Shape 350"/>
        <p:cNvGrpSpPr/>
        <p:nvPr/>
      </p:nvGrpSpPr>
      <p:grpSpPr>
        <a:xfrm>
          <a:off x="0" y="0"/>
          <a:ext cx="0" cy="0"/>
          <a:chOff x="0" y="0"/>
          <a:chExt cx="0" cy="0"/>
        </a:xfrm>
      </p:grpSpPr>
      <p:sp>
        <p:nvSpPr>
          <p:cNvPr id="351" name="Shape 35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52" name="Shape 35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9" name="Shape 359"/>
        <p:cNvGrpSpPr/>
        <p:nvPr/>
      </p:nvGrpSpPr>
      <p:grpSpPr>
        <a:xfrm>
          <a:off x="0" y="0"/>
          <a:ext cx="0" cy="0"/>
          <a:chOff x="0" y="0"/>
          <a:chExt cx="0" cy="0"/>
        </a:xfrm>
      </p:grpSpPr>
      <p:sp>
        <p:nvSpPr>
          <p:cNvPr id="360" name="Shape 36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61" name="Shape 36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6" name="Shape 366"/>
        <p:cNvGrpSpPr/>
        <p:nvPr/>
      </p:nvGrpSpPr>
      <p:grpSpPr>
        <a:xfrm>
          <a:off x="0" y="0"/>
          <a:ext cx="0" cy="0"/>
          <a:chOff x="0" y="0"/>
          <a:chExt cx="0" cy="0"/>
        </a:xfrm>
      </p:grpSpPr>
      <p:sp>
        <p:nvSpPr>
          <p:cNvPr id="367" name="Shape 36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68" name="Shape 36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3" name="Shape 373"/>
        <p:cNvGrpSpPr/>
        <p:nvPr/>
      </p:nvGrpSpPr>
      <p:grpSpPr>
        <a:xfrm>
          <a:off x="0" y="0"/>
          <a:ext cx="0" cy="0"/>
          <a:chOff x="0" y="0"/>
          <a:chExt cx="0" cy="0"/>
        </a:xfrm>
      </p:grpSpPr>
      <p:sp>
        <p:nvSpPr>
          <p:cNvPr id="374" name="Shape 37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75" name="Shape 37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1" name="Shape 381"/>
        <p:cNvGrpSpPr/>
        <p:nvPr/>
      </p:nvGrpSpPr>
      <p:grpSpPr>
        <a:xfrm>
          <a:off x="0" y="0"/>
          <a:ext cx="0" cy="0"/>
          <a:chOff x="0" y="0"/>
          <a:chExt cx="0" cy="0"/>
        </a:xfrm>
      </p:grpSpPr>
      <p:sp>
        <p:nvSpPr>
          <p:cNvPr id="382" name="Shape 38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83" name="Shape 38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5" name="Shape 115"/>
        <p:cNvGrpSpPr/>
        <p:nvPr/>
      </p:nvGrpSpPr>
      <p:grpSpPr>
        <a:xfrm>
          <a:off x="0" y="0"/>
          <a:ext cx="0" cy="0"/>
          <a:chOff x="0" y="0"/>
          <a:chExt cx="0" cy="0"/>
        </a:xfrm>
      </p:grpSpPr>
      <p:sp>
        <p:nvSpPr>
          <p:cNvPr id="116" name="Shape 11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7" name="Shape 11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9" name="Shape 389"/>
        <p:cNvGrpSpPr/>
        <p:nvPr/>
      </p:nvGrpSpPr>
      <p:grpSpPr>
        <a:xfrm>
          <a:off x="0" y="0"/>
          <a:ext cx="0" cy="0"/>
          <a:chOff x="0" y="0"/>
          <a:chExt cx="0" cy="0"/>
        </a:xfrm>
      </p:grpSpPr>
      <p:sp>
        <p:nvSpPr>
          <p:cNvPr id="390" name="Shape 39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91" name="Shape 39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7" name="Shape 397"/>
        <p:cNvGrpSpPr/>
        <p:nvPr/>
      </p:nvGrpSpPr>
      <p:grpSpPr>
        <a:xfrm>
          <a:off x="0" y="0"/>
          <a:ext cx="0" cy="0"/>
          <a:chOff x="0" y="0"/>
          <a:chExt cx="0" cy="0"/>
        </a:xfrm>
      </p:grpSpPr>
      <p:sp>
        <p:nvSpPr>
          <p:cNvPr id="398" name="Shape 39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99" name="Shape 39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5" name="Shape 405"/>
        <p:cNvGrpSpPr/>
        <p:nvPr/>
      </p:nvGrpSpPr>
      <p:grpSpPr>
        <a:xfrm>
          <a:off x="0" y="0"/>
          <a:ext cx="0" cy="0"/>
          <a:chOff x="0" y="0"/>
          <a:chExt cx="0" cy="0"/>
        </a:xfrm>
      </p:grpSpPr>
      <p:sp>
        <p:nvSpPr>
          <p:cNvPr id="406" name="Shape 40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07" name="Shape 40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3" name="Shape 413"/>
        <p:cNvGrpSpPr/>
        <p:nvPr/>
      </p:nvGrpSpPr>
      <p:grpSpPr>
        <a:xfrm>
          <a:off x="0" y="0"/>
          <a:ext cx="0" cy="0"/>
          <a:chOff x="0" y="0"/>
          <a:chExt cx="0" cy="0"/>
        </a:xfrm>
      </p:grpSpPr>
      <p:sp>
        <p:nvSpPr>
          <p:cNvPr id="414" name="Shape 41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15" name="Shape 41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2" name="Shape 422"/>
        <p:cNvGrpSpPr/>
        <p:nvPr/>
      </p:nvGrpSpPr>
      <p:grpSpPr>
        <a:xfrm>
          <a:off x="0" y="0"/>
          <a:ext cx="0" cy="0"/>
          <a:chOff x="0" y="0"/>
          <a:chExt cx="0" cy="0"/>
        </a:xfrm>
      </p:grpSpPr>
      <p:sp>
        <p:nvSpPr>
          <p:cNvPr id="423" name="Shape 42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24" name="Shape 42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Whereas Phrase-Based Machine Translation (PBMT) breaks an input sentence into words and phrases to be translated largely independently, Neural Machine Translation (NMT) considers the entire input sentence as a unit for translation.</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0" name="Shape 430"/>
        <p:cNvGrpSpPr/>
        <p:nvPr/>
      </p:nvGrpSpPr>
      <p:grpSpPr>
        <a:xfrm>
          <a:off x="0" y="0"/>
          <a:ext cx="0" cy="0"/>
          <a:chOff x="0" y="0"/>
          <a:chExt cx="0" cy="0"/>
        </a:xfrm>
      </p:grpSpPr>
      <p:sp>
        <p:nvSpPr>
          <p:cNvPr id="431" name="Shape 43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32" name="Shape 43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9" name="Shape 439"/>
        <p:cNvGrpSpPr/>
        <p:nvPr/>
      </p:nvGrpSpPr>
      <p:grpSpPr>
        <a:xfrm>
          <a:off x="0" y="0"/>
          <a:ext cx="0" cy="0"/>
          <a:chOff x="0" y="0"/>
          <a:chExt cx="0" cy="0"/>
        </a:xfrm>
      </p:grpSpPr>
      <p:sp>
        <p:nvSpPr>
          <p:cNvPr id="440" name="Shape 44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41" name="Shape 44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8" name="Shape 448"/>
        <p:cNvGrpSpPr/>
        <p:nvPr/>
      </p:nvGrpSpPr>
      <p:grpSpPr>
        <a:xfrm>
          <a:off x="0" y="0"/>
          <a:ext cx="0" cy="0"/>
          <a:chOff x="0" y="0"/>
          <a:chExt cx="0" cy="0"/>
        </a:xfrm>
      </p:grpSpPr>
      <p:sp>
        <p:nvSpPr>
          <p:cNvPr id="449" name="Shape 44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50" name="Shape 45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6" name="Shape 456"/>
        <p:cNvGrpSpPr/>
        <p:nvPr/>
      </p:nvGrpSpPr>
      <p:grpSpPr>
        <a:xfrm>
          <a:off x="0" y="0"/>
          <a:ext cx="0" cy="0"/>
          <a:chOff x="0" y="0"/>
          <a:chExt cx="0" cy="0"/>
        </a:xfrm>
      </p:grpSpPr>
      <p:sp>
        <p:nvSpPr>
          <p:cNvPr id="457" name="Shape 45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58" name="Shape 45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4" name="Shape 464"/>
        <p:cNvGrpSpPr/>
        <p:nvPr/>
      </p:nvGrpSpPr>
      <p:grpSpPr>
        <a:xfrm>
          <a:off x="0" y="0"/>
          <a:ext cx="0" cy="0"/>
          <a:chOff x="0" y="0"/>
          <a:chExt cx="0" cy="0"/>
        </a:xfrm>
      </p:grpSpPr>
      <p:sp>
        <p:nvSpPr>
          <p:cNvPr id="465" name="Shape 46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66" name="Shape 46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2" name="Shape 122"/>
        <p:cNvGrpSpPr/>
        <p:nvPr/>
      </p:nvGrpSpPr>
      <p:grpSpPr>
        <a:xfrm>
          <a:off x="0" y="0"/>
          <a:ext cx="0" cy="0"/>
          <a:chOff x="0" y="0"/>
          <a:chExt cx="0" cy="0"/>
        </a:xfrm>
      </p:grpSpPr>
      <p:sp>
        <p:nvSpPr>
          <p:cNvPr id="123" name="Shape 12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4" name="Shape 12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2" name="Shape 472"/>
        <p:cNvGrpSpPr/>
        <p:nvPr/>
      </p:nvGrpSpPr>
      <p:grpSpPr>
        <a:xfrm>
          <a:off x="0" y="0"/>
          <a:ext cx="0" cy="0"/>
          <a:chOff x="0" y="0"/>
          <a:chExt cx="0" cy="0"/>
        </a:xfrm>
      </p:grpSpPr>
      <p:sp>
        <p:nvSpPr>
          <p:cNvPr id="473" name="Shape 47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74" name="Shape 47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9" name="Shape 479"/>
        <p:cNvGrpSpPr/>
        <p:nvPr/>
      </p:nvGrpSpPr>
      <p:grpSpPr>
        <a:xfrm>
          <a:off x="0" y="0"/>
          <a:ext cx="0" cy="0"/>
          <a:chOff x="0" y="0"/>
          <a:chExt cx="0" cy="0"/>
        </a:xfrm>
      </p:grpSpPr>
      <p:sp>
        <p:nvSpPr>
          <p:cNvPr id="480" name="Shape 48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81" name="Shape 48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6" name="Shape 486"/>
        <p:cNvGrpSpPr/>
        <p:nvPr/>
      </p:nvGrpSpPr>
      <p:grpSpPr>
        <a:xfrm>
          <a:off x="0" y="0"/>
          <a:ext cx="0" cy="0"/>
          <a:chOff x="0" y="0"/>
          <a:chExt cx="0" cy="0"/>
        </a:xfrm>
      </p:grpSpPr>
      <p:sp>
        <p:nvSpPr>
          <p:cNvPr id="487" name="Shape 48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88" name="Shape 48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3" name="Shape 493"/>
        <p:cNvGrpSpPr/>
        <p:nvPr/>
      </p:nvGrpSpPr>
      <p:grpSpPr>
        <a:xfrm>
          <a:off x="0" y="0"/>
          <a:ext cx="0" cy="0"/>
          <a:chOff x="0" y="0"/>
          <a:chExt cx="0" cy="0"/>
        </a:xfrm>
      </p:grpSpPr>
      <p:sp>
        <p:nvSpPr>
          <p:cNvPr id="494" name="Shape 49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95" name="Shape 49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0" name="Shape 500"/>
        <p:cNvGrpSpPr/>
        <p:nvPr/>
      </p:nvGrpSpPr>
      <p:grpSpPr>
        <a:xfrm>
          <a:off x="0" y="0"/>
          <a:ext cx="0" cy="0"/>
          <a:chOff x="0" y="0"/>
          <a:chExt cx="0" cy="0"/>
        </a:xfrm>
      </p:grpSpPr>
      <p:sp>
        <p:nvSpPr>
          <p:cNvPr id="501" name="Shape 50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02" name="Shape 50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7" name="Shape 507"/>
        <p:cNvGrpSpPr/>
        <p:nvPr/>
      </p:nvGrpSpPr>
      <p:grpSpPr>
        <a:xfrm>
          <a:off x="0" y="0"/>
          <a:ext cx="0" cy="0"/>
          <a:chOff x="0" y="0"/>
          <a:chExt cx="0" cy="0"/>
        </a:xfrm>
      </p:grpSpPr>
      <p:sp>
        <p:nvSpPr>
          <p:cNvPr id="508" name="Shape 50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09" name="Shape 50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5" name="Shape 515"/>
        <p:cNvGrpSpPr/>
        <p:nvPr/>
      </p:nvGrpSpPr>
      <p:grpSpPr>
        <a:xfrm>
          <a:off x="0" y="0"/>
          <a:ext cx="0" cy="0"/>
          <a:chOff x="0" y="0"/>
          <a:chExt cx="0" cy="0"/>
        </a:xfrm>
      </p:grpSpPr>
      <p:sp>
        <p:nvSpPr>
          <p:cNvPr id="516" name="Shape 51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17" name="Shape 51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3" name="Shape 523"/>
        <p:cNvGrpSpPr/>
        <p:nvPr/>
      </p:nvGrpSpPr>
      <p:grpSpPr>
        <a:xfrm>
          <a:off x="0" y="0"/>
          <a:ext cx="0" cy="0"/>
          <a:chOff x="0" y="0"/>
          <a:chExt cx="0" cy="0"/>
        </a:xfrm>
      </p:grpSpPr>
      <p:sp>
        <p:nvSpPr>
          <p:cNvPr id="524" name="Shape 52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25" name="Shape 52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0" name="Shape 530"/>
        <p:cNvGrpSpPr/>
        <p:nvPr/>
      </p:nvGrpSpPr>
      <p:grpSpPr>
        <a:xfrm>
          <a:off x="0" y="0"/>
          <a:ext cx="0" cy="0"/>
          <a:chOff x="0" y="0"/>
          <a:chExt cx="0" cy="0"/>
        </a:xfrm>
      </p:grpSpPr>
      <p:sp>
        <p:nvSpPr>
          <p:cNvPr id="531" name="Shape 53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32" name="Shape 53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8" name="Shape 538"/>
        <p:cNvGrpSpPr/>
        <p:nvPr/>
      </p:nvGrpSpPr>
      <p:grpSpPr>
        <a:xfrm>
          <a:off x="0" y="0"/>
          <a:ext cx="0" cy="0"/>
          <a:chOff x="0" y="0"/>
          <a:chExt cx="0" cy="0"/>
        </a:xfrm>
      </p:grpSpPr>
      <p:sp>
        <p:nvSpPr>
          <p:cNvPr id="539" name="Shape 53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40" name="Shape 54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 name="Shape 129"/>
        <p:cNvGrpSpPr/>
        <p:nvPr/>
      </p:nvGrpSpPr>
      <p:grpSpPr>
        <a:xfrm>
          <a:off x="0" y="0"/>
          <a:ext cx="0" cy="0"/>
          <a:chOff x="0" y="0"/>
          <a:chExt cx="0" cy="0"/>
        </a:xfrm>
      </p:grpSpPr>
      <p:sp>
        <p:nvSpPr>
          <p:cNvPr id="130" name="Shape 13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1" name="Shape 13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5" name="Shape 545"/>
        <p:cNvGrpSpPr/>
        <p:nvPr/>
      </p:nvGrpSpPr>
      <p:grpSpPr>
        <a:xfrm>
          <a:off x="0" y="0"/>
          <a:ext cx="0" cy="0"/>
          <a:chOff x="0" y="0"/>
          <a:chExt cx="0" cy="0"/>
        </a:xfrm>
      </p:grpSpPr>
      <p:sp>
        <p:nvSpPr>
          <p:cNvPr id="546" name="Shape 54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47" name="Shape 54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It does not allow cell clipping, a projection layer, and does not use peep-hole connections: it is the basic baseline.</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2" name="Shape 552"/>
        <p:cNvGrpSpPr/>
        <p:nvPr/>
      </p:nvGrpSpPr>
      <p:grpSpPr>
        <a:xfrm>
          <a:off x="0" y="0"/>
          <a:ext cx="0" cy="0"/>
          <a:chOff x="0" y="0"/>
          <a:chExt cx="0" cy="0"/>
        </a:xfrm>
      </p:grpSpPr>
      <p:sp>
        <p:nvSpPr>
          <p:cNvPr id="553" name="Shape 55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54" name="Shape 55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It does not allow cell clipping, a projection layer, and does not use peep-hole connections: it is the basic baseline.</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9" name="Shape 559"/>
        <p:cNvGrpSpPr/>
        <p:nvPr/>
      </p:nvGrpSpPr>
      <p:grpSpPr>
        <a:xfrm>
          <a:off x="0" y="0"/>
          <a:ext cx="0" cy="0"/>
          <a:chOff x="0" y="0"/>
          <a:chExt cx="0" cy="0"/>
        </a:xfrm>
      </p:grpSpPr>
      <p:sp>
        <p:nvSpPr>
          <p:cNvPr id="560" name="Shape 56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61" name="Shape 56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6" name="Shape 566"/>
        <p:cNvGrpSpPr/>
        <p:nvPr/>
      </p:nvGrpSpPr>
      <p:grpSpPr>
        <a:xfrm>
          <a:off x="0" y="0"/>
          <a:ext cx="0" cy="0"/>
          <a:chOff x="0" y="0"/>
          <a:chExt cx="0" cy="0"/>
        </a:xfrm>
      </p:grpSpPr>
      <p:sp>
        <p:nvSpPr>
          <p:cNvPr id="567" name="Shape 56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68" name="Shape 56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3" name="Shape 573"/>
        <p:cNvGrpSpPr/>
        <p:nvPr/>
      </p:nvGrpSpPr>
      <p:grpSpPr>
        <a:xfrm>
          <a:off x="0" y="0"/>
          <a:ext cx="0" cy="0"/>
          <a:chOff x="0" y="0"/>
          <a:chExt cx="0" cy="0"/>
        </a:xfrm>
      </p:grpSpPr>
      <p:sp>
        <p:nvSpPr>
          <p:cNvPr id="574" name="Shape 57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75" name="Shape 57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0" name="Shape 580"/>
        <p:cNvGrpSpPr/>
        <p:nvPr/>
      </p:nvGrpSpPr>
      <p:grpSpPr>
        <a:xfrm>
          <a:off x="0" y="0"/>
          <a:ext cx="0" cy="0"/>
          <a:chOff x="0" y="0"/>
          <a:chExt cx="0" cy="0"/>
        </a:xfrm>
      </p:grpSpPr>
      <p:sp>
        <p:nvSpPr>
          <p:cNvPr id="581" name="Shape 58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82" name="Shape 58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7" name="Shape 587"/>
        <p:cNvGrpSpPr/>
        <p:nvPr/>
      </p:nvGrpSpPr>
      <p:grpSpPr>
        <a:xfrm>
          <a:off x="0" y="0"/>
          <a:ext cx="0" cy="0"/>
          <a:chOff x="0" y="0"/>
          <a:chExt cx="0" cy="0"/>
        </a:xfrm>
      </p:grpSpPr>
      <p:sp>
        <p:nvSpPr>
          <p:cNvPr id="588" name="Shape 58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89" name="Shape 58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4" name="Shape 594"/>
        <p:cNvGrpSpPr/>
        <p:nvPr/>
      </p:nvGrpSpPr>
      <p:grpSpPr>
        <a:xfrm>
          <a:off x="0" y="0"/>
          <a:ext cx="0" cy="0"/>
          <a:chOff x="0" y="0"/>
          <a:chExt cx="0" cy="0"/>
        </a:xfrm>
      </p:grpSpPr>
      <p:sp>
        <p:nvSpPr>
          <p:cNvPr id="595" name="Shape 59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96" name="Shape 59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1" name="Shape 601"/>
        <p:cNvGrpSpPr/>
        <p:nvPr/>
      </p:nvGrpSpPr>
      <p:grpSpPr>
        <a:xfrm>
          <a:off x="0" y="0"/>
          <a:ext cx="0" cy="0"/>
          <a:chOff x="0" y="0"/>
          <a:chExt cx="0" cy="0"/>
        </a:xfrm>
      </p:grpSpPr>
      <p:sp>
        <p:nvSpPr>
          <p:cNvPr id="602" name="Shape 60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03" name="Shape 60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8" name="Shape 608"/>
        <p:cNvGrpSpPr/>
        <p:nvPr/>
      </p:nvGrpSpPr>
      <p:grpSpPr>
        <a:xfrm>
          <a:off x="0" y="0"/>
          <a:ext cx="0" cy="0"/>
          <a:chOff x="0" y="0"/>
          <a:chExt cx="0" cy="0"/>
        </a:xfrm>
      </p:grpSpPr>
      <p:sp>
        <p:nvSpPr>
          <p:cNvPr id="609" name="Shape 60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10" name="Shape 61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7" name="Shape 137"/>
        <p:cNvGrpSpPr/>
        <p:nvPr/>
      </p:nvGrpSpPr>
      <p:grpSpPr>
        <a:xfrm>
          <a:off x="0" y="0"/>
          <a:ext cx="0" cy="0"/>
          <a:chOff x="0" y="0"/>
          <a:chExt cx="0" cy="0"/>
        </a:xfrm>
      </p:grpSpPr>
      <p:sp>
        <p:nvSpPr>
          <p:cNvPr id="138" name="Shape 13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9" name="Shape 13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5" name="Shape 615"/>
        <p:cNvGrpSpPr/>
        <p:nvPr/>
      </p:nvGrpSpPr>
      <p:grpSpPr>
        <a:xfrm>
          <a:off x="0" y="0"/>
          <a:ext cx="0" cy="0"/>
          <a:chOff x="0" y="0"/>
          <a:chExt cx="0" cy="0"/>
        </a:xfrm>
      </p:grpSpPr>
      <p:sp>
        <p:nvSpPr>
          <p:cNvPr id="616" name="Shape 61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17" name="Shape 61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2" name="Shape 622"/>
        <p:cNvGrpSpPr/>
        <p:nvPr/>
      </p:nvGrpSpPr>
      <p:grpSpPr>
        <a:xfrm>
          <a:off x="0" y="0"/>
          <a:ext cx="0" cy="0"/>
          <a:chOff x="0" y="0"/>
          <a:chExt cx="0" cy="0"/>
        </a:xfrm>
      </p:grpSpPr>
      <p:sp>
        <p:nvSpPr>
          <p:cNvPr id="623" name="Shape 62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24" name="Shape 62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9" name="Shape 629"/>
        <p:cNvGrpSpPr/>
        <p:nvPr/>
      </p:nvGrpSpPr>
      <p:grpSpPr>
        <a:xfrm>
          <a:off x="0" y="0"/>
          <a:ext cx="0" cy="0"/>
          <a:chOff x="0" y="0"/>
          <a:chExt cx="0" cy="0"/>
        </a:xfrm>
      </p:grpSpPr>
      <p:sp>
        <p:nvSpPr>
          <p:cNvPr id="630" name="Shape 63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31" name="Shape 63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6" name="Shape 636"/>
        <p:cNvGrpSpPr/>
        <p:nvPr/>
      </p:nvGrpSpPr>
      <p:grpSpPr>
        <a:xfrm>
          <a:off x="0" y="0"/>
          <a:ext cx="0" cy="0"/>
          <a:chOff x="0" y="0"/>
          <a:chExt cx="0" cy="0"/>
        </a:xfrm>
      </p:grpSpPr>
      <p:sp>
        <p:nvSpPr>
          <p:cNvPr id="637" name="Shape 63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38" name="Shape 63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4" name="Shape 644"/>
        <p:cNvGrpSpPr/>
        <p:nvPr/>
      </p:nvGrpSpPr>
      <p:grpSpPr>
        <a:xfrm>
          <a:off x="0" y="0"/>
          <a:ext cx="0" cy="0"/>
          <a:chOff x="0" y="0"/>
          <a:chExt cx="0" cy="0"/>
        </a:xfrm>
      </p:grpSpPr>
      <p:sp>
        <p:nvSpPr>
          <p:cNvPr id="645" name="Shape 64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46" name="Shape 64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1" name="Shape 651"/>
        <p:cNvGrpSpPr/>
        <p:nvPr/>
      </p:nvGrpSpPr>
      <p:grpSpPr>
        <a:xfrm>
          <a:off x="0" y="0"/>
          <a:ext cx="0" cy="0"/>
          <a:chOff x="0" y="0"/>
          <a:chExt cx="0" cy="0"/>
        </a:xfrm>
      </p:grpSpPr>
      <p:sp>
        <p:nvSpPr>
          <p:cNvPr id="652" name="Shape 65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53" name="Shape 65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9" name="Shape 659"/>
        <p:cNvGrpSpPr/>
        <p:nvPr/>
      </p:nvGrpSpPr>
      <p:grpSpPr>
        <a:xfrm>
          <a:off x="0" y="0"/>
          <a:ext cx="0" cy="0"/>
          <a:chOff x="0" y="0"/>
          <a:chExt cx="0" cy="0"/>
        </a:xfrm>
      </p:grpSpPr>
      <p:sp>
        <p:nvSpPr>
          <p:cNvPr id="660" name="Shape 66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61" name="Shape 66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6" name="Shape 666"/>
        <p:cNvGrpSpPr/>
        <p:nvPr/>
      </p:nvGrpSpPr>
      <p:grpSpPr>
        <a:xfrm>
          <a:off x="0" y="0"/>
          <a:ext cx="0" cy="0"/>
          <a:chOff x="0" y="0"/>
          <a:chExt cx="0" cy="0"/>
        </a:xfrm>
      </p:grpSpPr>
      <p:sp>
        <p:nvSpPr>
          <p:cNvPr id="667" name="Shape 66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68" name="Shape 66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3" name="Shape 673"/>
        <p:cNvGrpSpPr/>
        <p:nvPr/>
      </p:nvGrpSpPr>
      <p:grpSpPr>
        <a:xfrm>
          <a:off x="0" y="0"/>
          <a:ext cx="0" cy="0"/>
          <a:chOff x="0" y="0"/>
          <a:chExt cx="0" cy="0"/>
        </a:xfrm>
      </p:grpSpPr>
      <p:sp>
        <p:nvSpPr>
          <p:cNvPr id="674" name="Shape 67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75" name="Shape 67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1" name="Shape 681"/>
        <p:cNvGrpSpPr/>
        <p:nvPr/>
      </p:nvGrpSpPr>
      <p:grpSpPr>
        <a:xfrm>
          <a:off x="0" y="0"/>
          <a:ext cx="0" cy="0"/>
          <a:chOff x="0" y="0"/>
          <a:chExt cx="0" cy="0"/>
        </a:xfrm>
      </p:grpSpPr>
      <p:sp>
        <p:nvSpPr>
          <p:cNvPr id="682" name="Shape 68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83" name="Shape 68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None/>
            </a:pPr>
            <a:r>
              <a:rPr lang="en"/>
              <a:t>Let’s be honest, convolutions are weird af</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4" name="Shape 144"/>
        <p:cNvGrpSpPr/>
        <p:nvPr/>
      </p:nvGrpSpPr>
      <p:grpSpPr>
        <a:xfrm>
          <a:off x="0" y="0"/>
          <a:ext cx="0" cy="0"/>
          <a:chOff x="0" y="0"/>
          <a:chExt cx="0" cy="0"/>
        </a:xfrm>
      </p:grpSpPr>
      <p:sp>
        <p:nvSpPr>
          <p:cNvPr id="145" name="Shape 14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6" name="Shape 14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7" name="Shape 687"/>
        <p:cNvGrpSpPr/>
        <p:nvPr/>
      </p:nvGrpSpPr>
      <p:grpSpPr>
        <a:xfrm>
          <a:off x="0" y="0"/>
          <a:ext cx="0" cy="0"/>
          <a:chOff x="0" y="0"/>
          <a:chExt cx="0" cy="0"/>
        </a:xfrm>
      </p:grpSpPr>
      <p:sp>
        <p:nvSpPr>
          <p:cNvPr id="688" name="Shape 68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89" name="Shape 68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5" name="Shape 695"/>
        <p:cNvGrpSpPr/>
        <p:nvPr/>
      </p:nvGrpSpPr>
      <p:grpSpPr>
        <a:xfrm>
          <a:off x="0" y="0"/>
          <a:ext cx="0" cy="0"/>
          <a:chOff x="0" y="0"/>
          <a:chExt cx="0" cy="0"/>
        </a:xfrm>
      </p:grpSpPr>
      <p:sp>
        <p:nvSpPr>
          <p:cNvPr id="696" name="Shape 69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97" name="Shape 69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3" name="Shape 703"/>
        <p:cNvGrpSpPr/>
        <p:nvPr/>
      </p:nvGrpSpPr>
      <p:grpSpPr>
        <a:xfrm>
          <a:off x="0" y="0"/>
          <a:ext cx="0" cy="0"/>
          <a:chOff x="0" y="0"/>
          <a:chExt cx="0" cy="0"/>
        </a:xfrm>
      </p:grpSpPr>
      <p:sp>
        <p:nvSpPr>
          <p:cNvPr id="704" name="Shape 70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05" name="Shape 70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9" name="Shape 709"/>
        <p:cNvGrpSpPr/>
        <p:nvPr/>
      </p:nvGrpSpPr>
      <p:grpSpPr>
        <a:xfrm>
          <a:off x="0" y="0"/>
          <a:ext cx="0" cy="0"/>
          <a:chOff x="0" y="0"/>
          <a:chExt cx="0" cy="0"/>
        </a:xfrm>
      </p:grpSpPr>
      <p:sp>
        <p:nvSpPr>
          <p:cNvPr id="710" name="Shape 71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11" name="Shape 71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0" name="Shape 150"/>
        <p:cNvGrpSpPr/>
        <p:nvPr/>
      </p:nvGrpSpPr>
      <p:grpSpPr>
        <a:xfrm>
          <a:off x="0" y="0"/>
          <a:ext cx="0" cy="0"/>
          <a:chOff x="0" y="0"/>
          <a:chExt cx="0" cy="0"/>
        </a:xfrm>
      </p:grpSpPr>
      <p:sp>
        <p:nvSpPr>
          <p:cNvPr id="151" name="Shape 15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2" name="Shape 15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Shape 10"/>
          <p:cNvSpPr txBox="1"/>
          <p:nvPr>
            <p:ph type="ctrTitle"/>
          </p:nvPr>
        </p:nvSpPr>
        <p:spPr>
          <a:xfrm>
            <a:off x="311708" y="744575"/>
            <a:ext cx="8520600" cy="2052600"/>
          </a:xfrm>
          <a:prstGeom prst="rect">
            <a:avLst/>
          </a:prstGeom>
        </p:spPr>
        <p:txBody>
          <a:bodyPr anchorCtr="0" anchor="b" bIns="91425" lIns="91425" spcFirstLastPara="1" rIns="91425" wrap="square" tIns="91425"/>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Shape 11"/>
          <p:cNvSpPr txBox="1"/>
          <p:nvPr>
            <p:ph idx="1" type="subTitle"/>
          </p:nvPr>
        </p:nvSpPr>
        <p:spPr>
          <a:xfrm>
            <a:off x="311700" y="2834125"/>
            <a:ext cx="8520600" cy="7926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Shape 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Shape 45"/>
          <p:cNvSpPr txBox="1"/>
          <p:nvPr>
            <p:ph type="title"/>
          </p:nvPr>
        </p:nvSpPr>
        <p:spPr>
          <a:xfrm>
            <a:off x="311700" y="1106125"/>
            <a:ext cx="8520600" cy="1963500"/>
          </a:xfrm>
          <a:prstGeom prst="rect">
            <a:avLst/>
          </a:prstGeom>
        </p:spPr>
        <p:txBody>
          <a:bodyPr anchorCtr="0" anchor="b" bIns="91425" lIns="91425" spcFirstLastPara="1" rIns="91425" wrap="square" tIns="91425"/>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p:txBody>
      </p:sp>
      <p:sp>
        <p:nvSpPr>
          <p:cNvPr id="46" name="Shape 46"/>
          <p:cNvSpPr txBox="1"/>
          <p:nvPr>
            <p:ph idx="1" type="body"/>
          </p:nvPr>
        </p:nvSpPr>
        <p:spPr>
          <a:xfrm>
            <a:off x="311700" y="3152225"/>
            <a:ext cx="8520600" cy="13008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Shape 4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Shape 4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54" name="Shape 54"/>
        <p:cNvGrpSpPr/>
        <p:nvPr/>
      </p:nvGrpSpPr>
      <p:grpSpPr>
        <a:xfrm>
          <a:off x="0" y="0"/>
          <a:ext cx="0" cy="0"/>
          <a:chOff x="0" y="0"/>
          <a:chExt cx="0" cy="0"/>
        </a:xfrm>
      </p:grpSpPr>
      <p:sp>
        <p:nvSpPr>
          <p:cNvPr id="55" name="Shape 55"/>
          <p:cNvSpPr txBox="1"/>
          <p:nvPr>
            <p:ph type="ctrTitle"/>
          </p:nvPr>
        </p:nvSpPr>
        <p:spPr>
          <a:xfrm>
            <a:off x="311708" y="744575"/>
            <a:ext cx="8520600" cy="2052600"/>
          </a:xfrm>
          <a:prstGeom prst="rect">
            <a:avLst/>
          </a:prstGeom>
        </p:spPr>
        <p:txBody>
          <a:bodyPr anchorCtr="0" anchor="b" bIns="91425" lIns="91425" spcFirstLastPara="1" rIns="91425" wrap="square" tIns="91425"/>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56" name="Shape 56"/>
          <p:cNvSpPr txBox="1"/>
          <p:nvPr>
            <p:ph idx="1" type="subTitle"/>
          </p:nvPr>
        </p:nvSpPr>
        <p:spPr>
          <a:xfrm>
            <a:off x="311700" y="2834125"/>
            <a:ext cx="8520600" cy="792600"/>
          </a:xfrm>
          <a:prstGeom prst="rect">
            <a:avLst/>
          </a:prstGeom>
        </p:spPr>
        <p:txBody>
          <a:bodyPr anchorCtr="0" anchor="t" bIns="91425" lIns="91425" spcFirstLastPara="1" rIns="91425" wrap="square" tIns="91425"/>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57" name="Shape 5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58" name="Shape 58"/>
        <p:cNvGrpSpPr/>
        <p:nvPr/>
      </p:nvGrpSpPr>
      <p:grpSpPr>
        <a:xfrm>
          <a:off x="0" y="0"/>
          <a:ext cx="0" cy="0"/>
          <a:chOff x="0" y="0"/>
          <a:chExt cx="0" cy="0"/>
        </a:xfrm>
      </p:grpSpPr>
      <p:sp>
        <p:nvSpPr>
          <p:cNvPr id="59" name="Shape 59"/>
          <p:cNvSpPr txBox="1"/>
          <p:nvPr>
            <p:ph type="title"/>
          </p:nvPr>
        </p:nvSpPr>
        <p:spPr>
          <a:xfrm>
            <a:off x="311700" y="2150850"/>
            <a:ext cx="8520600" cy="841800"/>
          </a:xfrm>
          <a:prstGeom prst="rect">
            <a:avLst/>
          </a:prstGeom>
        </p:spPr>
        <p:txBody>
          <a:bodyPr anchorCtr="0" anchor="ctr" bIns="91425" lIns="91425" spcFirstLastPara="1" rIns="91425" wrap="square" tIns="91425"/>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60" name="Shape 6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61" name="Shape 61"/>
        <p:cNvGrpSpPr/>
        <p:nvPr/>
      </p:nvGrpSpPr>
      <p:grpSpPr>
        <a:xfrm>
          <a:off x="0" y="0"/>
          <a:ext cx="0" cy="0"/>
          <a:chOff x="0" y="0"/>
          <a:chExt cx="0" cy="0"/>
        </a:xfrm>
      </p:grpSpPr>
      <p:sp>
        <p:nvSpPr>
          <p:cNvPr id="62" name="Shape 62"/>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3" name="Shape 63"/>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64" name="Shape 6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65" name="Shape 65"/>
        <p:cNvGrpSpPr/>
        <p:nvPr/>
      </p:nvGrpSpPr>
      <p:grpSpPr>
        <a:xfrm>
          <a:off x="0" y="0"/>
          <a:ext cx="0" cy="0"/>
          <a:chOff x="0" y="0"/>
          <a:chExt cx="0" cy="0"/>
        </a:xfrm>
      </p:grpSpPr>
      <p:sp>
        <p:nvSpPr>
          <p:cNvPr id="66" name="Shape 66"/>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7" name="Shape 67"/>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68" name="Shape 68"/>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69" name="Shape 6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70" name="Shape 70"/>
        <p:cNvGrpSpPr/>
        <p:nvPr/>
      </p:nvGrpSpPr>
      <p:grpSpPr>
        <a:xfrm>
          <a:off x="0" y="0"/>
          <a:ext cx="0" cy="0"/>
          <a:chOff x="0" y="0"/>
          <a:chExt cx="0" cy="0"/>
        </a:xfrm>
      </p:grpSpPr>
      <p:sp>
        <p:nvSpPr>
          <p:cNvPr id="71" name="Shape 71"/>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2" name="Shape 7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73" name="Shape 73"/>
        <p:cNvGrpSpPr/>
        <p:nvPr/>
      </p:nvGrpSpPr>
      <p:grpSpPr>
        <a:xfrm>
          <a:off x="0" y="0"/>
          <a:ext cx="0" cy="0"/>
          <a:chOff x="0" y="0"/>
          <a:chExt cx="0" cy="0"/>
        </a:xfrm>
      </p:grpSpPr>
      <p:sp>
        <p:nvSpPr>
          <p:cNvPr id="74" name="Shape 74"/>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75" name="Shape 75"/>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6" name="Shape 7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77" name="Shape 77"/>
        <p:cNvGrpSpPr/>
        <p:nvPr/>
      </p:nvGrpSpPr>
      <p:grpSpPr>
        <a:xfrm>
          <a:off x="0" y="0"/>
          <a:ext cx="0" cy="0"/>
          <a:chOff x="0" y="0"/>
          <a:chExt cx="0" cy="0"/>
        </a:xfrm>
      </p:grpSpPr>
      <p:sp>
        <p:nvSpPr>
          <p:cNvPr id="78" name="Shape 78"/>
          <p:cNvSpPr txBox="1"/>
          <p:nvPr>
            <p:ph type="title"/>
          </p:nvPr>
        </p:nvSpPr>
        <p:spPr>
          <a:xfrm>
            <a:off x="490250" y="450150"/>
            <a:ext cx="6367800" cy="4090800"/>
          </a:xfrm>
          <a:prstGeom prst="rect">
            <a:avLst/>
          </a:prstGeom>
        </p:spPr>
        <p:txBody>
          <a:bodyPr anchorCtr="0" anchor="ctr" bIns="91425" lIns="91425" spcFirstLastPara="1" rIns="91425" wrap="square" tIns="91425"/>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79" name="Shape 7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80" name="Shape 80"/>
        <p:cNvGrpSpPr/>
        <p:nvPr/>
      </p:nvGrpSpPr>
      <p:grpSpPr>
        <a:xfrm>
          <a:off x="0" y="0"/>
          <a:ext cx="0" cy="0"/>
          <a:chOff x="0" y="0"/>
          <a:chExt cx="0" cy="0"/>
        </a:xfrm>
      </p:grpSpPr>
      <p:sp>
        <p:nvSpPr>
          <p:cNvPr id="81" name="Shape 81"/>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2" name="Shape 82"/>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83" name="Shape 83"/>
          <p:cNvSpPr txBox="1"/>
          <p:nvPr>
            <p:ph idx="1" type="subTitle"/>
          </p:nvPr>
        </p:nvSpPr>
        <p:spPr>
          <a:xfrm>
            <a:off x="265500" y="2803075"/>
            <a:ext cx="4045200" cy="1235100"/>
          </a:xfrm>
          <a:prstGeom prst="rect">
            <a:avLst/>
          </a:prstGeom>
        </p:spPr>
        <p:txBody>
          <a:bodyPr anchorCtr="0" anchor="t" bIns="91425" lIns="91425" spcFirstLastPara="1" rIns="91425" wrap="square" tIns="91425"/>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84" name="Shape 84"/>
          <p:cNvSpPr txBox="1"/>
          <p:nvPr>
            <p:ph idx="2" type="body"/>
          </p:nvPr>
        </p:nvSpPr>
        <p:spPr>
          <a:xfrm>
            <a:off x="4939500" y="724200"/>
            <a:ext cx="3837000" cy="3695100"/>
          </a:xfrm>
          <a:prstGeom prst="rect">
            <a:avLst/>
          </a:prstGeom>
        </p:spPr>
        <p:txBody>
          <a:bodyPr anchorCtr="0" anchor="ctr" bIns="91425" lIns="91425" spcFirstLastPara="1" rIns="91425" wrap="square" tIns="91425"/>
          <a:lstStyle>
            <a:lvl1pPr indent="-342900" lvl="0" marL="457200" rtl="0">
              <a:spcBef>
                <a:spcPts val="0"/>
              </a:spcBef>
              <a:spcAft>
                <a:spcPts val="0"/>
              </a:spcAft>
              <a:buClr>
                <a:schemeClr val="dk1"/>
              </a:buClr>
              <a:buSzPts val="1800"/>
              <a:buChar char="●"/>
              <a:defRPr>
                <a:solidFill>
                  <a:schemeClr val="dk1"/>
                </a:solidFill>
              </a:defRPr>
            </a:lvl1pPr>
            <a:lvl2pPr indent="-317500" lvl="1" marL="914400" rtl="0">
              <a:spcBef>
                <a:spcPts val="1600"/>
              </a:spcBef>
              <a:spcAft>
                <a:spcPts val="0"/>
              </a:spcAft>
              <a:buClr>
                <a:schemeClr val="dk1"/>
              </a:buClr>
              <a:buSzPts val="1400"/>
              <a:buChar char="○"/>
              <a:defRPr>
                <a:solidFill>
                  <a:schemeClr val="dk1"/>
                </a:solidFill>
              </a:defRPr>
            </a:lvl2pPr>
            <a:lvl3pPr indent="-317500" lvl="2" marL="1371600" rtl="0">
              <a:spcBef>
                <a:spcPts val="1600"/>
              </a:spcBef>
              <a:spcAft>
                <a:spcPts val="0"/>
              </a:spcAft>
              <a:buClr>
                <a:schemeClr val="dk1"/>
              </a:buClr>
              <a:buSzPts val="1400"/>
              <a:buChar char="■"/>
              <a:defRPr>
                <a:solidFill>
                  <a:schemeClr val="dk1"/>
                </a:solidFill>
              </a:defRPr>
            </a:lvl3pPr>
            <a:lvl4pPr indent="-317500" lvl="3" marL="1828800" rtl="0">
              <a:spcBef>
                <a:spcPts val="1600"/>
              </a:spcBef>
              <a:spcAft>
                <a:spcPts val="0"/>
              </a:spcAft>
              <a:buClr>
                <a:schemeClr val="dk1"/>
              </a:buClr>
              <a:buSzPts val="1400"/>
              <a:buChar char="●"/>
              <a:defRPr>
                <a:solidFill>
                  <a:schemeClr val="dk1"/>
                </a:solidFill>
              </a:defRPr>
            </a:lvl4pPr>
            <a:lvl5pPr indent="-317500" lvl="4" marL="2286000" rtl="0">
              <a:spcBef>
                <a:spcPts val="1600"/>
              </a:spcBef>
              <a:spcAft>
                <a:spcPts val="0"/>
              </a:spcAft>
              <a:buClr>
                <a:schemeClr val="dk1"/>
              </a:buClr>
              <a:buSzPts val="1400"/>
              <a:buChar char="○"/>
              <a:defRPr>
                <a:solidFill>
                  <a:schemeClr val="dk1"/>
                </a:solidFill>
              </a:defRPr>
            </a:lvl5pPr>
            <a:lvl6pPr indent="-317500" lvl="5" marL="2743200" rtl="0">
              <a:spcBef>
                <a:spcPts val="1600"/>
              </a:spcBef>
              <a:spcAft>
                <a:spcPts val="0"/>
              </a:spcAft>
              <a:buClr>
                <a:schemeClr val="dk1"/>
              </a:buClr>
              <a:buSzPts val="1400"/>
              <a:buChar char="■"/>
              <a:defRPr>
                <a:solidFill>
                  <a:schemeClr val="dk1"/>
                </a:solidFill>
              </a:defRPr>
            </a:lvl6pPr>
            <a:lvl7pPr indent="-317500" lvl="6" marL="3200400" rtl="0">
              <a:spcBef>
                <a:spcPts val="1600"/>
              </a:spcBef>
              <a:spcAft>
                <a:spcPts val="0"/>
              </a:spcAft>
              <a:buClr>
                <a:schemeClr val="dk1"/>
              </a:buClr>
              <a:buSzPts val="1400"/>
              <a:buChar char="●"/>
              <a:defRPr>
                <a:solidFill>
                  <a:schemeClr val="dk1"/>
                </a:solidFill>
              </a:defRPr>
            </a:lvl7pPr>
            <a:lvl8pPr indent="-317500" lvl="7" marL="3657600" rtl="0">
              <a:spcBef>
                <a:spcPts val="1600"/>
              </a:spcBef>
              <a:spcAft>
                <a:spcPts val="0"/>
              </a:spcAft>
              <a:buClr>
                <a:schemeClr val="dk1"/>
              </a:buClr>
              <a:buSzPts val="1400"/>
              <a:buChar char="○"/>
              <a:defRPr>
                <a:solidFill>
                  <a:schemeClr val="dk1"/>
                </a:solidFill>
              </a:defRPr>
            </a:lvl8pPr>
            <a:lvl9pPr indent="-317500" lvl="8" marL="4114800" rtl="0">
              <a:spcBef>
                <a:spcPts val="1600"/>
              </a:spcBef>
              <a:spcAft>
                <a:spcPts val="1600"/>
              </a:spcAft>
              <a:buClr>
                <a:schemeClr val="dk1"/>
              </a:buClr>
              <a:buSzPts val="1400"/>
              <a:buChar char="■"/>
              <a:defRPr>
                <a:solidFill>
                  <a:schemeClr val="dk1"/>
                </a:solidFill>
              </a:defRPr>
            </a:lvl9pPr>
          </a:lstStyle>
          <a:p/>
        </p:txBody>
      </p:sp>
      <p:sp>
        <p:nvSpPr>
          <p:cNvPr id="85" name="Shape 8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Shape 14"/>
          <p:cNvSpPr txBox="1"/>
          <p:nvPr>
            <p:ph type="title"/>
          </p:nvPr>
        </p:nvSpPr>
        <p:spPr>
          <a:xfrm>
            <a:off x="311700" y="2150850"/>
            <a:ext cx="8520600" cy="841800"/>
          </a:xfrm>
          <a:prstGeom prst="rect">
            <a:avLst/>
          </a:prstGeom>
        </p:spPr>
        <p:txBody>
          <a:bodyPr anchorCtr="0" anchor="ctr" bIns="91425" lIns="91425" spcFirstLastPara="1" rIns="91425" wrap="square" tIns="91425"/>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Shape 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86" name="Shape 86"/>
        <p:cNvGrpSpPr/>
        <p:nvPr/>
      </p:nvGrpSpPr>
      <p:grpSpPr>
        <a:xfrm>
          <a:off x="0" y="0"/>
          <a:ext cx="0" cy="0"/>
          <a:chOff x="0" y="0"/>
          <a:chExt cx="0" cy="0"/>
        </a:xfrm>
      </p:grpSpPr>
      <p:sp>
        <p:nvSpPr>
          <p:cNvPr id="87" name="Shape 87"/>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rtl="0">
              <a:lnSpc>
                <a:spcPct val="100000"/>
              </a:lnSpc>
              <a:spcBef>
                <a:spcPts val="0"/>
              </a:spcBef>
              <a:spcAft>
                <a:spcPts val="0"/>
              </a:spcAft>
              <a:buSzPts val="1800"/>
              <a:buNone/>
              <a:defRPr/>
            </a:lvl1pPr>
          </a:lstStyle>
          <a:p/>
        </p:txBody>
      </p:sp>
      <p:sp>
        <p:nvSpPr>
          <p:cNvPr id="88" name="Shape 8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89" name="Shape 89"/>
        <p:cNvGrpSpPr/>
        <p:nvPr/>
      </p:nvGrpSpPr>
      <p:grpSpPr>
        <a:xfrm>
          <a:off x="0" y="0"/>
          <a:ext cx="0" cy="0"/>
          <a:chOff x="0" y="0"/>
          <a:chExt cx="0" cy="0"/>
        </a:xfrm>
      </p:grpSpPr>
      <p:sp>
        <p:nvSpPr>
          <p:cNvPr id="90" name="Shape 90"/>
          <p:cNvSpPr txBox="1"/>
          <p:nvPr>
            <p:ph type="title"/>
          </p:nvPr>
        </p:nvSpPr>
        <p:spPr>
          <a:xfrm>
            <a:off x="311700" y="1106125"/>
            <a:ext cx="8520600" cy="1963500"/>
          </a:xfrm>
          <a:prstGeom prst="rect">
            <a:avLst/>
          </a:prstGeom>
        </p:spPr>
        <p:txBody>
          <a:bodyPr anchorCtr="0" anchor="b" bIns="91425" lIns="91425" spcFirstLastPara="1" rIns="91425" wrap="square" tIns="91425"/>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p:txBody>
      </p:sp>
      <p:sp>
        <p:nvSpPr>
          <p:cNvPr id="91" name="Shape 91"/>
          <p:cNvSpPr txBox="1"/>
          <p:nvPr>
            <p:ph idx="1" type="body"/>
          </p:nvPr>
        </p:nvSpPr>
        <p:spPr>
          <a:xfrm>
            <a:off x="311700" y="3152225"/>
            <a:ext cx="8520600" cy="1300800"/>
          </a:xfrm>
          <a:prstGeom prst="rect">
            <a:avLst/>
          </a:prstGeom>
        </p:spPr>
        <p:txBody>
          <a:bodyPr anchorCtr="0" anchor="t" bIns="91425" lIns="91425" spcFirstLastPara="1" rIns="91425" wrap="square" tIns="91425"/>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92" name="Shape 9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93" name="Shape 93"/>
        <p:cNvGrpSpPr/>
        <p:nvPr/>
      </p:nvGrpSpPr>
      <p:grpSpPr>
        <a:xfrm>
          <a:off x="0" y="0"/>
          <a:ext cx="0" cy="0"/>
          <a:chOff x="0" y="0"/>
          <a:chExt cx="0" cy="0"/>
        </a:xfrm>
      </p:grpSpPr>
      <p:sp>
        <p:nvSpPr>
          <p:cNvPr id="94" name="Shape 9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Shape 17"/>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Shape 18"/>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Shape 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Shape 21"/>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Shape 22"/>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Shape 23"/>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Shape 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Shape 26"/>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Shape 2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Shape 29"/>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Shape 30"/>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Shape 3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Shape 33"/>
          <p:cNvSpPr txBox="1"/>
          <p:nvPr>
            <p:ph type="title"/>
          </p:nvPr>
        </p:nvSpPr>
        <p:spPr>
          <a:xfrm>
            <a:off x="490250" y="450150"/>
            <a:ext cx="6367800" cy="4090800"/>
          </a:xfrm>
          <a:prstGeom prst="rect">
            <a:avLst/>
          </a:prstGeom>
        </p:spPr>
        <p:txBody>
          <a:bodyPr anchorCtr="0" anchor="ctr" bIns="91425" lIns="91425" spcFirstLastPara="1" rIns="91425" wrap="square" tIns="91425"/>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Shape 3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7" name="Shape 37"/>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Shape 38"/>
          <p:cNvSpPr txBox="1"/>
          <p:nvPr>
            <p:ph idx="1" type="subTitle"/>
          </p:nvPr>
        </p:nvSpPr>
        <p:spPr>
          <a:xfrm>
            <a:off x="265500" y="2803075"/>
            <a:ext cx="4045200" cy="12351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Shape 39"/>
          <p:cNvSpPr txBox="1"/>
          <p:nvPr>
            <p:ph idx="2" type="body"/>
          </p:nvPr>
        </p:nvSpPr>
        <p:spPr>
          <a:xfrm>
            <a:off x="4939500" y="724075"/>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Shape 4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Shape 42"/>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800"/>
              <a:buNone/>
              <a:defRPr/>
            </a:lvl1pPr>
          </a:lstStyle>
          <a:p/>
        </p:txBody>
      </p:sp>
      <p:sp>
        <p:nvSpPr>
          <p:cNvPr id="43" name="Shape 4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1.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Shape 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Shape 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dark-2">
    <p:bg>
      <p:bgPr>
        <a:solidFill>
          <a:schemeClr val="lt1"/>
        </a:solidFill>
      </p:bgPr>
    </p:bg>
    <p:spTree>
      <p:nvGrpSpPr>
        <p:cNvPr id="50" name="Shape 50"/>
        <p:cNvGrpSpPr/>
        <p:nvPr/>
      </p:nvGrpSpPr>
      <p:grpSpPr>
        <a:xfrm>
          <a:off x="0" y="0"/>
          <a:ext cx="0" cy="0"/>
          <a:chOff x="0" y="0"/>
          <a:chExt cx="0" cy="0"/>
        </a:xfrm>
      </p:grpSpPr>
      <p:sp>
        <p:nvSpPr>
          <p:cNvPr id="51" name="Shape 5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52" name="Shape 5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rtl="0">
              <a:lnSpc>
                <a:spcPct val="115000"/>
              </a:lnSpc>
              <a:spcBef>
                <a:spcPts val="0"/>
              </a:spcBef>
              <a:spcAft>
                <a:spcPts val="0"/>
              </a:spcAft>
              <a:buClr>
                <a:schemeClr val="lt2"/>
              </a:buClr>
              <a:buSzPts val="1800"/>
              <a:buChar char="●"/>
              <a:defRPr sz="1800">
                <a:solidFill>
                  <a:schemeClr val="lt2"/>
                </a:solidFill>
              </a:defRPr>
            </a:lvl1pPr>
            <a:lvl2pPr indent="-317500" lvl="1" marL="914400" rtl="0">
              <a:lnSpc>
                <a:spcPct val="115000"/>
              </a:lnSpc>
              <a:spcBef>
                <a:spcPts val="1600"/>
              </a:spcBef>
              <a:spcAft>
                <a:spcPts val="0"/>
              </a:spcAft>
              <a:buClr>
                <a:schemeClr val="lt2"/>
              </a:buClr>
              <a:buSzPts val="1400"/>
              <a:buChar char="○"/>
              <a:defRPr>
                <a:solidFill>
                  <a:schemeClr val="lt2"/>
                </a:solidFill>
              </a:defRPr>
            </a:lvl2pPr>
            <a:lvl3pPr indent="-317500" lvl="2" marL="1371600" rtl="0">
              <a:lnSpc>
                <a:spcPct val="115000"/>
              </a:lnSpc>
              <a:spcBef>
                <a:spcPts val="1600"/>
              </a:spcBef>
              <a:spcAft>
                <a:spcPts val="0"/>
              </a:spcAft>
              <a:buClr>
                <a:schemeClr val="lt2"/>
              </a:buClr>
              <a:buSzPts val="1400"/>
              <a:buChar char="■"/>
              <a:defRPr>
                <a:solidFill>
                  <a:schemeClr val="lt2"/>
                </a:solidFill>
              </a:defRPr>
            </a:lvl3pPr>
            <a:lvl4pPr indent="-317500" lvl="3" marL="1828800" rtl="0">
              <a:lnSpc>
                <a:spcPct val="115000"/>
              </a:lnSpc>
              <a:spcBef>
                <a:spcPts val="1600"/>
              </a:spcBef>
              <a:spcAft>
                <a:spcPts val="0"/>
              </a:spcAft>
              <a:buClr>
                <a:schemeClr val="lt2"/>
              </a:buClr>
              <a:buSzPts val="1400"/>
              <a:buChar char="●"/>
              <a:defRPr>
                <a:solidFill>
                  <a:schemeClr val="lt2"/>
                </a:solidFill>
              </a:defRPr>
            </a:lvl4pPr>
            <a:lvl5pPr indent="-317500" lvl="4" marL="2286000" rtl="0">
              <a:lnSpc>
                <a:spcPct val="115000"/>
              </a:lnSpc>
              <a:spcBef>
                <a:spcPts val="1600"/>
              </a:spcBef>
              <a:spcAft>
                <a:spcPts val="0"/>
              </a:spcAft>
              <a:buClr>
                <a:schemeClr val="lt2"/>
              </a:buClr>
              <a:buSzPts val="1400"/>
              <a:buChar char="○"/>
              <a:defRPr>
                <a:solidFill>
                  <a:schemeClr val="lt2"/>
                </a:solidFill>
              </a:defRPr>
            </a:lvl5pPr>
            <a:lvl6pPr indent="-317500" lvl="5" marL="2743200" rtl="0">
              <a:lnSpc>
                <a:spcPct val="115000"/>
              </a:lnSpc>
              <a:spcBef>
                <a:spcPts val="1600"/>
              </a:spcBef>
              <a:spcAft>
                <a:spcPts val="0"/>
              </a:spcAft>
              <a:buClr>
                <a:schemeClr val="lt2"/>
              </a:buClr>
              <a:buSzPts val="1400"/>
              <a:buChar char="■"/>
              <a:defRPr>
                <a:solidFill>
                  <a:schemeClr val="lt2"/>
                </a:solidFill>
              </a:defRPr>
            </a:lvl6pPr>
            <a:lvl7pPr indent="-317500" lvl="6" marL="3200400" rtl="0">
              <a:lnSpc>
                <a:spcPct val="115000"/>
              </a:lnSpc>
              <a:spcBef>
                <a:spcPts val="1600"/>
              </a:spcBef>
              <a:spcAft>
                <a:spcPts val="0"/>
              </a:spcAft>
              <a:buClr>
                <a:schemeClr val="lt2"/>
              </a:buClr>
              <a:buSzPts val="1400"/>
              <a:buChar char="●"/>
              <a:defRPr>
                <a:solidFill>
                  <a:schemeClr val="lt2"/>
                </a:solidFill>
              </a:defRPr>
            </a:lvl7pPr>
            <a:lvl8pPr indent="-317500" lvl="7" marL="3657600" rtl="0">
              <a:lnSpc>
                <a:spcPct val="115000"/>
              </a:lnSpc>
              <a:spcBef>
                <a:spcPts val="1600"/>
              </a:spcBef>
              <a:spcAft>
                <a:spcPts val="0"/>
              </a:spcAft>
              <a:buClr>
                <a:schemeClr val="lt2"/>
              </a:buClr>
              <a:buSzPts val="1400"/>
              <a:buChar char="○"/>
              <a:defRPr>
                <a:solidFill>
                  <a:schemeClr val="lt2"/>
                </a:solidFill>
              </a:defRPr>
            </a:lvl8pPr>
            <a:lvl9pPr indent="-317500" lvl="8" marL="4114800" rtl="0">
              <a:lnSpc>
                <a:spcPct val="115000"/>
              </a:lnSpc>
              <a:spcBef>
                <a:spcPts val="1600"/>
              </a:spcBef>
              <a:spcAft>
                <a:spcPts val="1600"/>
              </a:spcAft>
              <a:buClr>
                <a:schemeClr val="lt2"/>
              </a:buClr>
              <a:buSzPts val="1400"/>
              <a:buChar char="■"/>
              <a:defRPr>
                <a:solidFill>
                  <a:schemeClr val="lt2"/>
                </a:solidFill>
              </a:defRPr>
            </a:lvl9pPr>
          </a:lstStyle>
          <a:p/>
        </p:txBody>
      </p:sp>
      <p:sp>
        <p:nvSpPr>
          <p:cNvPr id="53" name="Shape 5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lt2"/>
                </a:solidFill>
              </a:defRPr>
            </a:lvl1pPr>
            <a:lvl2pPr lvl="1" rtl="0" algn="r">
              <a:buNone/>
              <a:defRPr sz="1000">
                <a:solidFill>
                  <a:schemeClr val="lt2"/>
                </a:solidFill>
              </a:defRPr>
            </a:lvl2pPr>
            <a:lvl3pPr lvl="2" rtl="0" algn="r">
              <a:buNone/>
              <a:defRPr sz="1000">
                <a:solidFill>
                  <a:schemeClr val="lt2"/>
                </a:solidFill>
              </a:defRPr>
            </a:lvl3pPr>
            <a:lvl4pPr lvl="3" rtl="0" algn="r">
              <a:buNone/>
              <a:defRPr sz="1000">
                <a:solidFill>
                  <a:schemeClr val="lt2"/>
                </a:solidFill>
              </a:defRPr>
            </a:lvl4pPr>
            <a:lvl5pPr lvl="4" rtl="0" algn="r">
              <a:buNone/>
              <a:defRPr sz="1000">
                <a:solidFill>
                  <a:schemeClr val="lt2"/>
                </a:solidFill>
              </a:defRPr>
            </a:lvl5pPr>
            <a:lvl6pPr lvl="5" rtl="0" algn="r">
              <a:buNone/>
              <a:defRPr sz="1000">
                <a:solidFill>
                  <a:schemeClr val="lt2"/>
                </a:solidFill>
              </a:defRPr>
            </a:lvl6pPr>
            <a:lvl7pPr lvl="6" rtl="0" algn="r">
              <a:buNone/>
              <a:defRPr sz="1000">
                <a:solidFill>
                  <a:schemeClr val="lt2"/>
                </a:solidFill>
              </a:defRPr>
            </a:lvl7pPr>
            <a:lvl8pPr lvl="7" rtl="0" algn="r">
              <a:buNone/>
              <a:defRPr sz="1000">
                <a:solidFill>
                  <a:schemeClr val="lt2"/>
                </a:solidFill>
              </a:defRPr>
            </a:lvl8pPr>
            <a:lvl9pPr lvl="8" rtl="0" algn="r">
              <a:buNone/>
              <a:defRPr sz="1000">
                <a:solidFill>
                  <a:schemeClr val="lt2"/>
                </a:solidFill>
              </a:defRPr>
            </a:lvl9pPr>
          </a:lstStyle>
          <a:p>
            <a:pPr indent="0" lvl="0" marL="0">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 Id="rId3" Type="http://schemas.openxmlformats.org/officeDocument/2006/relationships/image" Target="../media/image6.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 Id="rId3" Type="http://schemas.openxmlformats.org/officeDocument/2006/relationships/image" Target="../media/image7.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 Id="rId3"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 Id="rId3" Type="http://schemas.openxmlformats.org/officeDocument/2006/relationships/image" Target="../media/image14.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 Id="rId3" Type="http://schemas.openxmlformats.org/officeDocument/2006/relationships/image" Target="../media/image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 Id="rId3" Type="http://schemas.openxmlformats.org/officeDocument/2006/relationships/image" Target="../media/image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 Id="rId3" Type="http://schemas.openxmlformats.org/officeDocument/2006/relationships/image" Target="../media/image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xml"/><Relationship Id="rId3" Type="http://schemas.openxmlformats.org/officeDocument/2006/relationships/image" Target="../media/image18.jpg"/><Relationship Id="rId4" Type="http://schemas.openxmlformats.org/officeDocument/2006/relationships/hyperlink" Target="http://www.wildml.com/2015/10/recurrent-neural-networks-tutorial-part-3-backpropagation-through-time-and-vanishing-gradients/"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xml"/><Relationship Id="rId3" Type="http://schemas.openxmlformats.org/officeDocument/2006/relationships/image" Target="../media/image18.jpg"/><Relationship Id="rId4" Type="http://schemas.openxmlformats.org/officeDocument/2006/relationships/hyperlink" Target="http://www.wildml.com/2015/10/recurrent-neural-networks-tutorial-part-3-backpropagation-through-time-and-vanishing-gradients/"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xml"/><Relationship Id="rId3" Type="http://schemas.openxmlformats.org/officeDocument/2006/relationships/image" Target="../media/image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6.xml"/><Relationship Id="rId3" Type="http://schemas.openxmlformats.org/officeDocument/2006/relationships/image" Target="../media/image22.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9.xml"/><Relationship Id="rId3" Type="http://schemas.openxmlformats.org/officeDocument/2006/relationships/image" Target="../media/image12.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 Id="rId3" Type="http://schemas.openxmlformats.org/officeDocument/2006/relationships/hyperlink" Target="http://www.youtube.com/watch?v=fUyU3lKzoio" TargetMode="External"/><Relationship Id="rId4" Type="http://schemas.openxmlformats.org/officeDocument/2006/relationships/image" Target="../media/image2.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0.xml"/><Relationship Id="rId3" Type="http://schemas.openxmlformats.org/officeDocument/2006/relationships/image" Target="../media/image1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2.xml"/><Relationship Id="rId3" Type="http://schemas.openxmlformats.org/officeDocument/2006/relationships/hyperlink" Target="http://www.youtube.com/watch?v=mLxsbWAYIpw" TargetMode="External"/><Relationship Id="rId4" Type="http://schemas.openxmlformats.org/officeDocument/2006/relationships/image" Target="../media/image9.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4.xml"/><Relationship Id="rId3" Type="http://schemas.openxmlformats.org/officeDocument/2006/relationships/image" Target="../media/image24.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6.xml"/><Relationship Id="rId3" Type="http://schemas.openxmlformats.org/officeDocument/2006/relationships/image" Target="../media/image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8.xml"/><Relationship Id="rId3" Type="http://schemas.openxmlformats.org/officeDocument/2006/relationships/hyperlink" Target="http://karpathy.github.io/2015/05/21/rnn-effectiveness/"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9.xml"/><Relationship Id="rId3" Type="http://schemas.openxmlformats.org/officeDocument/2006/relationships/hyperlink" Target="http://karpathy.github.io/2015/05/21/rnn-effectiveness/"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 Id="rId3" Type="http://schemas.openxmlformats.org/officeDocument/2006/relationships/hyperlink" Target="http://www.youtube.com/watch?v=aFuA50H9uek" TargetMode="External"/><Relationship Id="rId4" Type="http://schemas.openxmlformats.org/officeDocument/2006/relationships/image" Target="../media/image4.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0.xml"/><Relationship Id="rId3" Type="http://schemas.openxmlformats.org/officeDocument/2006/relationships/hyperlink" Target="http://karpathy.github.io/2015/05/21/rnn-effectiveness/" TargetMode="External"/><Relationship Id="rId4" Type="http://schemas.openxmlformats.org/officeDocument/2006/relationships/image" Target="../media/image19.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3.xml"/><Relationship Id="rId3" Type="http://schemas.openxmlformats.org/officeDocument/2006/relationships/image" Target="../media/image15.gif"/></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4.xml"/><Relationship Id="rId3" Type="http://schemas.openxmlformats.org/officeDocument/2006/relationships/image" Target="../media/image1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5.xml"/><Relationship Id="rId3" Type="http://schemas.openxmlformats.org/officeDocument/2006/relationships/image" Target="../media/image23.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6.xml"/><Relationship Id="rId3" Type="http://schemas.openxmlformats.org/officeDocument/2006/relationships/image" Target="../media/image20.jp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7.xml"/><Relationship Id="rId3" Type="http://schemas.openxmlformats.org/officeDocument/2006/relationships/image" Target="../media/image17.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8.xml"/><Relationship Id="rId3" Type="http://schemas.openxmlformats.org/officeDocument/2006/relationships/image" Target="../media/image25.jp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9.xml"/><Relationship Id="rId3" Type="http://schemas.openxmlformats.org/officeDocument/2006/relationships/image" Target="../media/image21.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 Id="rId3" Type="http://schemas.openxmlformats.org/officeDocument/2006/relationships/hyperlink" Target="http://www.youtube.com/watch?v=tf7IEVTDjng" TargetMode="External"/><Relationship Id="rId4" Type="http://schemas.openxmlformats.org/officeDocument/2006/relationships/image" Target="../media/image3.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0.xml"/><Relationship Id="rId3" Type="http://schemas.openxmlformats.org/officeDocument/2006/relationships/image" Target="../media/image5.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 Id="rId3" Type="http://schemas.openxmlformats.org/officeDocument/2006/relationships/image" Target="../media/image1.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2.xml"/><Relationship Id="rId3" Type="http://schemas.openxmlformats.org/officeDocument/2006/relationships/image" Target="../media/image5.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7.xml"/><Relationship Id="rId3" Type="http://schemas.openxmlformats.org/officeDocument/2006/relationships/comments" Target="../comments/comment1.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5.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0.xml"/><Relationship Id="rId3" Type="http://schemas.openxmlformats.org/officeDocument/2006/relationships/image" Target="../media/image5.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3.xml"/><Relationship Id="rId3" Type="http://schemas.openxmlformats.org/officeDocument/2006/relationships/hyperlink" Target="mailto:huyenn@stanford.edu"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 Id="rId3" Type="http://schemas.openxmlformats.org/officeDocument/2006/relationships/image" Target="../media/image16.jpg"/><Relationship Id="rId4" Type="http://schemas.openxmlformats.org/officeDocument/2006/relationships/hyperlink" Target="https://www.flickr.com/photos/kasukabevisionfilmz/33685542511/"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 name="Shape 98"/>
        <p:cNvGrpSpPr/>
        <p:nvPr/>
      </p:nvGrpSpPr>
      <p:grpSpPr>
        <a:xfrm>
          <a:off x="0" y="0"/>
          <a:ext cx="0" cy="0"/>
          <a:chOff x="0" y="0"/>
          <a:chExt cx="0" cy="0"/>
        </a:xfrm>
      </p:grpSpPr>
      <p:sp>
        <p:nvSpPr>
          <p:cNvPr id="99" name="Shape 99"/>
          <p:cNvSpPr txBox="1"/>
          <p:nvPr>
            <p:ph type="ctrTitle"/>
          </p:nvPr>
        </p:nvSpPr>
        <p:spPr>
          <a:xfrm>
            <a:off x="131425" y="1760625"/>
            <a:ext cx="8877000" cy="10365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latin typeface="Georgia"/>
                <a:ea typeface="Georgia"/>
                <a:cs typeface="Georgia"/>
                <a:sym typeface="Georgia"/>
              </a:rPr>
              <a:t>RNNs in TensorFlow</a:t>
            </a:r>
            <a:endParaRPr>
              <a:latin typeface="Georgia"/>
              <a:ea typeface="Georgia"/>
              <a:cs typeface="Georgia"/>
              <a:sym typeface="Georgia"/>
            </a:endParaRPr>
          </a:p>
        </p:txBody>
      </p:sp>
      <p:sp>
        <p:nvSpPr>
          <p:cNvPr id="100" name="Shape 100"/>
          <p:cNvSpPr txBox="1"/>
          <p:nvPr>
            <p:ph idx="1" type="subTitle"/>
          </p:nvPr>
        </p:nvSpPr>
        <p:spPr>
          <a:xfrm>
            <a:off x="311700" y="2834125"/>
            <a:ext cx="8520600" cy="1339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1800">
                <a:latin typeface="Georgia"/>
                <a:ea typeface="Georgia"/>
                <a:cs typeface="Georgia"/>
                <a:sym typeface="Georgia"/>
              </a:rPr>
              <a:t>CS 20: TensorFlow for Deep Learning Research</a:t>
            </a:r>
            <a:endParaRPr sz="1800">
              <a:latin typeface="Georgia"/>
              <a:ea typeface="Georgia"/>
              <a:cs typeface="Georgia"/>
              <a:sym typeface="Georgia"/>
            </a:endParaRPr>
          </a:p>
          <a:p>
            <a:pPr indent="0" lvl="0" marL="0" rtl="0">
              <a:spcBef>
                <a:spcPts val="0"/>
              </a:spcBef>
              <a:spcAft>
                <a:spcPts val="0"/>
              </a:spcAft>
              <a:buNone/>
            </a:pPr>
            <a:r>
              <a:rPr lang="en" sz="1800">
                <a:latin typeface="Georgia"/>
                <a:ea typeface="Georgia"/>
                <a:cs typeface="Georgia"/>
                <a:sym typeface="Georgia"/>
              </a:rPr>
              <a:t>Lecture 11</a:t>
            </a:r>
            <a:endParaRPr sz="1800">
              <a:latin typeface="Georgia"/>
              <a:ea typeface="Georgia"/>
              <a:cs typeface="Georgia"/>
              <a:sym typeface="Georgia"/>
            </a:endParaRPr>
          </a:p>
          <a:p>
            <a:pPr indent="0" lvl="0" marL="0" rtl="0">
              <a:spcBef>
                <a:spcPts val="0"/>
              </a:spcBef>
              <a:spcAft>
                <a:spcPts val="0"/>
              </a:spcAft>
              <a:buNone/>
            </a:pPr>
            <a:r>
              <a:rPr lang="en" sz="1800">
                <a:latin typeface="Georgia"/>
                <a:ea typeface="Georgia"/>
                <a:cs typeface="Georgia"/>
                <a:sym typeface="Georgia"/>
              </a:rPr>
              <a:t>2/21/2017</a:t>
            </a:r>
            <a:endParaRPr sz="1800">
              <a:latin typeface="Georgia"/>
              <a:ea typeface="Georgia"/>
              <a:cs typeface="Georgia"/>
              <a:sym typeface="Georgia"/>
            </a:endParaRPr>
          </a:p>
        </p:txBody>
      </p:sp>
      <p:sp>
        <p:nvSpPr>
          <p:cNvPr id="101" name="Shape 10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pic>
        <p:nvPicPr>
          <p:cNvPr id="102" name="Shape 102"/>
          <p:cNvPicPr preferRelativeResize="0"/>
          <p:nvPr/>
        </p:nvPicPr>
        <p:blipFill>
          <a:blip r:embed="rId3">
            <a:alphaModFix/>
          </a:blip>
          <a:stretch>
            <a:fillRect/>
          </a:stretch>
        </p:blipFill>
        <p:spPr>
          <a:xfrm>
            <a:off x="3956875" y="384425"/>
            <a:ext cx="1060919" cy="13392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1" name="Shape 161"/>
        <p:cNvGrpSpPr/>
        <p:nvPr/>
      </p:nvGrpSpPr>
      <p:grpSpPr>
        <a:xfrm>
          <a:off x="0" y="0"/>
          <a:ext cx="0" cy="0"/>
          <a:chOff x="0" y="0"/>
          <a:chExt cx="0" cy="0"/>
        </a:xfrm>
      </p:grpSpPr>
      <p:sp>
        <p:nvSpPr>
          <p:cNvPr id="162" name="Shape 162"/>
          <p:cNvSpPr txBox="1"/>
          <p:nvPr>
            <p:ph type="title"/>
          </p:nvPr>
        </p:nvSpPr>
        <p:spPr>
          <a:xfrm>
            <a:off x="608274" y="236450"/>
            <a:ext cx="8092800" cy="75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From feed-forward to RNNs</a:t>
            </a:r>
            <a:endParaRPr b="1">
              <a:latin typeface="Georgia"/>
              <a:ea typeface="Georgia"/>
              <a:cs typeface="Georgia"/>
              <a:sym typeface="Georgia"/>
            </a:endParaRPr>
          </a:p>
          <a:p>
            <a:pPr indent="0" lvl="0" marL="0" rtl="0" algn="ctr">
              <a:spcBef>
                <a:spcPts val="0"/>
              </a:spcBef>
              <a:spcAft>
                <a:spcPts val="0"/>
              </a:spcAft>
              <a:buNone/>
            </a:pPr>
            <a:r>
              <a:t/>
            </a:r>
            <a:endParaRPr b="1">
              <a:latin typeface="Georgia"/>
              <a:ea typeface="Georgia"/>
              <a:cs typeface="Georgia"/>
              <a:sym typeface="Georgia"/>
            </a:endParaRPr>
          </a:p>
        </p:txBody>
      </p:sp>
      <p:sp>
        <p:nvSpPr>
          <p:cNvPr id="163" name="Shape 16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164" name="Shape 164"/>
          <p:cNvSpPr txBox="1"/>
          <p:nvPr/>
        </p:nvSpPr>
        <p:spPr>
          <a:xfrm>
            <a:off x="0" y="4837200"/>
            <a:ext cx="7419300" cy="3063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sz="900">
                <a:solidFill>
                  <a:srgbClr val="FFFFFF"/>
                </a:solidFill>
                <a:latin typeface="EB Garamond"/>
                <a:ea typeface="EB Garamond"/>
                <a:cs typeface="EB Garamond"/>
                <a:sym typeface="EB Garamond"/>
              </a:rPr>
              <a:t>"A survey on the application of recurrent neural networks to statistical language modeling." by De Mulder et al. Computer Speech &amp; Language 30.1 (2015): 61-98.</a:t>
            </a:r>
            <a:endParaRPr sz="900">
              <a:solidFill>
                <a:srgbClr val="FFFFFF"/>
              </a:solidFill>
              <a:latin typeface="EB Garamond"/>
              <a:ea typeface="EB Garamond"/>
              <a:cs typeface="EB Garamond"/>
              <a:sym typeface="EB Garamond"/>
            </a:endParaRPr>
          </a:p>
        </p:txBody>
      </p:sp>
      <p:pic>
        <p:nvPicPr>
          <p:cNvPr id="165" name="Shape 165"/>
          <p:cNvPicPr preferRelativeResize="0"/>
          <p:nvPr/>
        </p:nvPicPr>
        <p:blipFill>
          <a:blip r:embed="rId3">
            <a:alphaModFix/>
          </a:blip>
          <a:stretch>
            <a:fillRect/>
          </a:stretch>
        </p:blipFill>
        <p:spPr>
          <a:xfrm>
            <a:off x="754575" y="940125"/>
            <a:ext cx="7891025" cy="38275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9" name="Shape 169"/>
        <p:cNvGrpSpPr/>
        <p:nvPr/>
      </p:nvGrpSpPr>
      <p:grpSpPr>
        <a:xfrm>
          <a:off x="0" y="0"/>
          <a:ext cx="0" cy="0"/>
          <a:chOff x="0" y="0"/>
          <a:chExt cx="0" cy="0"/>
        </a:xfrm>
      </p:grpSpPr>
      <p:sp>
        <p:nvSpPr>
          <p:cNvPr id="170" name="Shape 170"/>
          <p:cNvSpPr txBox="1"/>
          <p:nvPr>
            <p:ph type="title"/>
          </p:nvPr>
        </p:nvSpPr>
        <p:spPr>
          <a:xfrm>
            <a:off x="608274" y="236450"/>
            <a:ext cx="8092800" cy="75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From feed-forward to RNNs</a:t>
            </a:r>
            <a:endParaRPr b="1">
              <a:latin typeface="Georgia"/>
              <a:ea typeface="Georgia"/>
              <a:cs typeface="Georgia"/>
              <a:sym typeface="Georgia"/>
            </a:endParaRPr>
          </a:p>
          <a:p>
            <a:pPr indent="0" lvl="0" marL="0" rtl="0" algn="ctr">
              <a:spcBef>
                <a:spcPts val="0"/>
              </a:spcBef>
              <a:spcAft>
                <a:spcPts val="0"/>
              </a:spcAft>
              <a:buNone/>
            </a:pPr>
            <a:r>
              <a:t/>
            </a:r>
            <a:endParaRPr b="1">
              <a:latin typeface="Georgia"/>
              <a:ea typeface="Georgia"/>
              <a:cs typeface="Georgia"/>
              <a:sym typeface="Georgia"/>
            </a:endParaRPr>
          </a:p>
        </p:txBody>
      </p:sp>
      <p:sp>
        <p:nvSpPr>
          <p:cNvPr id="171" name="Shape 17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graphicFrame>
        <p:nvGraphicFramePr>
          <p:cNvPr id="172" name="Shape 172"/>
          <p:cNvGraphicFramePr/>
          <p:nvPr/>
        </p:nvGraphicFramePr>
        <p:xfrm>
          <a:off x="993175" y="1771725"/>
          <a:ext cx="3000000" cy="3000000"/>
        </p:xfrm>
        <a:graphic>
          <a:graphicData uri="http://schemas.openxmlformats.org/drawingml/2006/table">
            <a:tbl>
              <a:tblPr>
                <a:noFill/>
                <a:tableStyleId>{62206D12-7F1C-4FEF-B798-A11EEE2A1489}</a:tableStyleId>
              </a:tblPr>
              <a:tblGrid>
                <a:gridCol w="3619500"/>
                <a:gridCol w="3619500"/>
              </a:tblGrid>
              <a:tr h="381000">
                <a:tc>
                  <a:txBody>
                    <a:bodyPr>
                      <a:noAutofit/>
                    </a:bodyPr>
                    <a:lstStyle/>
                    <a:p>
                      <a:pPr indent="0" lvl="0" marL="0">
                        <a:spcBef>
                          <a:spcPts val="0"/>
                        </a:spcBef>
                        <a:spcAft>
                          <a:spcPts val="0"/>
                        </a:spcAft>
                        <a:buNone/>
                      </a:pPr>
                      <a:r>
                        <a:rPr lang="en" sz="2000">
                          <a:solidFill>
                            <a:srgbClr val="FFFFFF"/>
                          </a:solidFill>
                          <a:latin typeface="Georgia"/>
                          <a:ea typeface="Georgia"/>
                          <a:cs typeface="Georgia"/>
                          <a:sym typeface="Georgia"/>
                        </a:rPr>
                        <a:t>Feed-forward</a:t>
                      </a:r>
                      <a:endParaRPr sz="2000">
                        <a:solidFill>
                          <a:srgbClr val="FFFFFF"/>
                        </a:solidFill>
                        <a:latin typeface="Georgia"/>
                        <a:ea typeface="Georgia"/>
                        <a:cs typeface="Georgia"/>
                        <a:sym typeface="Georgia"/>
                      </a:endParaRPr>
                    </a:p>
                  </a:txBody>
                  <a:tcPr marT="91425" marB="91425" marR="91425" marL="91425"/>
                </a:tc>
                <a:tc>
                  <a:txBody>
                    <a:bodyPr>
                      <a:noAutofit/>
                    </a:bodyPr>
                    <a:lstStyle/>
                    <a:p>
                      <a:pPr indent="0" lvl="0" marL="0">
                        <a:spcBef>
                          <a:spcPts val="0"/>
                        </a:spcBef>
                        <a:spcAft>
                          <a:spcPts val="0"/>
                        </a:spcAft>
                        <a:buNone/>
                      </a:pPr>
                      <a:r>
                        <a:rPr lang="en" sz="2000">
                          <a:solidFill>
                            <a:srgbClr val="FFFFFF"/>
                          </a:solidFill>
                          <a:latin typeface="Georgia"/>
                          <a:ea typeface="Georgia"/>
                          <a:cs typeface="Georgia"/>
                          <a:sym typeface="Georgia"/>
                        </a:rPr>
                        <a:t>RNNs</a:t>
                      </a:r>
                      <a:endParaRPr sz="2000">
                        <a:solidFill>
                          <a:srgbClr val="FFFFFF"/>
                        </a:solidFill>
                        <a:latin typeface="Georgia"/>
                        <a:ea typeface="Georgia"/>
                        <a:cs typeface="Georgia"/>
                        <a:sym typeface="Georgia"/>
                      </a:endParaRPr>
                    </a:p>
                  </a:txBody>
                  <a:tcPr marT="91425" marB="91425" marR="91425" marL="91425"/>
                </a:tc>
              </a:tr>
              <a:tr h="381000">
                <a:tc>
                  <a:txBody>
                    <a:bodyPr>
                      <a:noAutofit/>
                    </a:bodyPr>
                    <a:lstStyle/>
                    <a:p>
                      <a:pPr indent="0" lvl="0" marL="0">
                        <a:spcBef>
                          <a:spcPts val="0"/>
                        </a:spcBef>
                        <a:spcAft>
                          <a:spcPts val="0"/>
                        </a:spcAft>
                        <a:buNone/>
                      </a:pPr>
                      <a:r>
                        <a:rPr lang="en">
                          <a:solidFill>
                            <a:srgbClr val="FFFFFF"/>
                          </a:solidFill>
                          <a:latin typeface="Georgia"/>
                          <a:ea typeface="Georgia"/>
                          <a:cs typeface="Georgia"/>
                          <a:sym typeface="Georgia"/>
                        </a:rPr>
                        <a:t>computational unit (neuron)</a:t>
                      </a:r>
                      <a:endParaRPr>
                        <a:solidFill>
                          <a:srgbClr val="FFFFFF"/>
                        </a:solidFill>
                        <a:latin typeface="Georgia"/>
                        <a:ea typeface="Georgia"/>
                        <a:cs typeface="Georgia"/>
                        <a:sym typeface="Georgia"/>
                      </a:endParaRPr>
                    </a:p>
                  </a:txBody>
                  <a:tcPr marT="91425" marB="91425" marR="91425" marL="91425"/>
                </a:tc>
                <a:tc>
                  <a:txBody>
                    <a:bodyPr>
                      <a:noAutofit/>
                    </a:bodyPr>
                    <a:lstStyle/>
                    <a:p>
                      <a:pPr indent="0" lvl="0" marL="0">
                        <a:spcBef>
                          <a:spcPts val="0"/>
                        </a:spcBef>
                        <a:spcAft>
                          <a:spcPts val="0"/>
                        </a:spcAft>
                        <a:buNone/>
                      </a:pPr>
                      <a:r>
                        <a:rPr lang="en">
                          <a:solidFill>
                            <a:srgbClr val="FFFFFF"/>
                          </a:solidFill>
                          <a:latin typeface="Georgia"/>
                          <a:ea typeface="Georgia"/>
                          <a:cs typeface="Georgia"/>
                          <a:sym typeface="Georgia"/>
                        </a:rPr>
                        <a:t>computational unit (neuron)</a:t>
                      </a:r>
                      <a:endParaRPr>
                        <a:solidFill>
                          <a:srgbClr val="FFFFFF"/>
                        </a:solidFill>
                        <a:latin typeface="Georgia"/>
                        <a:ea typeface="Georgia"/>
                        <a:cs typeface="Georgia"/>
                        <a:sym typeface="Georgia"/>
                      </a:endParaRPr>
                    </a:p>
                  </a:txBody>
                  <a:tcPr marT="91425" marB="91425" marR="91425" marL="91425"/>
                </a:tc>
              </a:tr>
              <a:tr h="381000">
                <a:tc>
                  <a:txBody>
                    <a:bodyPr>
                      <a:noAutofit/>
                    </a:bodyPr>
                    <a:lstStyle/>
                    <a:p>
                      <a:pPr indent="0" lvl="0" marL="0">
                        <a:spcBef>
                          <a:spcPts val="0"/>
                        </a:spcBef>
                        <a:spcAft>
                          <a:spcPts val="0"/>
                        </a:spcAft>
                        <a:buNone/>
                      </a:pPr>
                      <a:r>
                        <a:rPr lang="en">
                          <a:solidFill>
                            <a:srgbClr val="FFFFFF"/>
                          </a:solidFill>
                          <a:latin typeface="Georgia"/>
                          <a:ea typeface="Georgia"/>
                          <a:cs typeface="Georgia"/>
                          <a:sym typeface="Georgia"/>
                        </a:rPr>
                        <a:t>DAG</a:t>
                      </a:r>
                      <a:endParaRPr>
                        <a:solidFill>
                          <a:srgbClr val="FFFFFF"/>
                        </a:solidFill>
                        <a:latin typeface="Georgia"/>
                        <a:ea typeface="Georgia"/>
                        <a:cs typeface="Georgia"/>
                        <a:sym typeface="Georgia"/>
                      </a:endParaRPr>
                    </a:p>
                  </a:txBody>
                  <a:tcPr marT="91425" marB="91425" marR="91425" marL="91425"/>
                </a:tc>
                <a:tc>
                  <a:txBody>
                    <a:bodyPr>
                      <a:noAutofit/>
                    </a:bodyPr>
                    <a:lstStyle/>
                    <a:p>
                      <a:pPr indent="0" lvl="0" marL="0">
                        <a:spcBef>
                          <a:spcPts val="0"/>
                        </a:spcBef>
                        <a:spcAft>
                          <a:spcPts val="0"/>
                        </a:spcAft>
                        <a:buNone/>
                      </a:pPr>
                      <a:r>
                        <a:rPr lang="en">
                          <a:solidFill>
                            <a:srgbClr val="FFFFFF"/>
                          </a:solidFill>
                          <a:latin typeface="Georgia"/>
                          <a:ea typeface="Georgia"/>
                          <a:cs typeface="Georgia"/>
                          <a:sym typeface="Georgia"/>
                        </a:rPr>
                        <a:t>Loops</a:t>
                      </a:r>
                      <a:endParaRPr>
                        <a:solidFill>
                          <a:srgbClr val="FFFFFF"/>
                        </a:solidFill>
                        <a:latin typeface="Georgia"/>
                        <a:ea typeface="Georgia"/>
                        <a:cs typeface="Georgia"/>
                        <a:sym typeface="Georgia"/>
                      </a:endParaRPr>
                    </a:p>
                  </a:txBody>
                  <a:tcPr marT="91425" marB="91425" marR="91425" marL="91425"/>
                </a:tc>
              </a:tr>
              <a:tr h="381000">
                <a:tc>
                  <a:txBody>
                    <a:bodyPr>
                      <a:noAutofit/>
                    </a:bodyPr>
                    <a:lstStyle/>
                    <a:p>
                      <a:pPr indent="0" lvl="0" marL="0">
                        <a:spcBef>
                          <a:spcPts val="0"/>
                        </a:spcBef>
                        <a:spcAft>
                          <a:spcPts val="0"/>
                        </a:spcAft>
                        <a:buNone/>
                      </a:pPr>
                      <a:r>
                        <a:rPr lang="en">
                          <a:solidFill>
                            <a:srgbClr val="FFFFFF"/>
                          </a:solidFill>
                          <a:latin typeface="Georgia"/>
                          <a:ea typeface="Georgia"/>
                          <a:cs typeface="Georgia"/>
                          <a:sym typeface="Georgia"/>
                        </a:rPr>
                        <a:t>Signals are passed in one direction </a:t>
                      </a:r>
                      <a:endParaRPr>
                        <a:solidFill>
                          <a:srgbClr val="FFFFFF"/>
                        </a:solidFill>
                        <a:latin typeface="Georgia"/>
                        <a:ea typeface="Georgia"/>
                        <a:cs typeface="Georgia"/>
                        <a:sym typeface="Georgia"/>
                      </a:endParaRPr>
                    </a:p>
                    <a:p>
                      <a:pPr indent="0" lvl="0" marL="0">
                        <a:spcBef>
                          <a:spcPts val="0"/>
                        </a:spcBef>
                        <a:spcAft>
                          <a:spcPts val="0"/>
                        </a:spcAft>
                        <a:buNone/>
                      </a:pPr>
                      <a:r>
                        <a:rPr lang="en">
                          <a:solidFill>
                            <a:srgbClr val="FFFFFF"/>
                          </a:solidFill>
                          <a:latin typeface="Georgia"/>
                          <a:ea typeface="Georgia"/>
                          <a:cs typeface="Georgia"/>
                          <a:sym typeface="Georgia"/>
                        </a:rPr>
                        <a:t>(input to output)</a:t>
                      </a:r>
                      <a:endParaRPr>
                        <a:solidFill>
                          <a:srgbClr val="FFFFFF"/>
                        </a:solidFill>
                        <a:latin typeface="Georgia"/>
                        <a:ea typeface="Georgia"/>
                        <a:cs typeface="Georgia"/>
                        <a:sym typeface="Georgia"/>
                      </a:endParaRPr>
                    </a:p>
                  </a:txBody>
                  <a:tcPr marT="91425" marB="91425" marR="91425" marL="91425"/>
                </a:tc>
                <a:tc>
                  <a:txBody>
                    <a:bodyPr>
                      <a:noAutofit/>
                    </a:bodyPr>
                    <a:lstStyle/>
                    <a:p>
                      <a:pPr indent="0" lvl="0" marL="0">
                        <a:spcBef>
                          <a:spcPts val="0"/>
                        </a:spcBef>
                        <a:spcAft>
                          <a:spcPts val="0"/>
                        </a:spcAft>
                        <a:buNone/>
                      </a:pPr>
                      <a:r>
                        <a:rPr lang="en">
                          <a:solidFill>
                            <a:srgbClr val="FFFFFF"/>
                          </a:solidFill>
                          <a:latin typeface="Georgia"/>
                          <a:ea typeface="Georgia"/>
                          <a:cs typeface="Georgia"/>
                          <a:sym typeface="Georgia"/>
                        </a:rPr>
                        <a:t>Signals are sent back to the same neuron</a:t>
                      </a:r>
                      <a:endParaRPr>
                        <a:solidFill>
                          <a:srgbClr val="FFFFFF"/>
                        </a:solidFill>
                        <a:latin typeface="Georgia"/>
                        <a:ea typeface="Georgia"/>
                        <a:cs typeface="Georgia"/>
                        <a:sym typeface="Georgia"/>
                      </a:endParaRPr>
                    </a:p>
                  </a:txBody>
                  <a:tcPr marT="91425" marB="91425" marR="91425" marL="91425"/>
                </a:tc>
              </a:tr>
              <a:tr h="381000">
                <a:tc>
                  <a:txBody>
                    <a:bodyPr>
                      <a:noAutofit/>
                    </a:bodyPr>
                    <a:lstStyle/>
                    <a:p>
                      <a:pPr indent="0" lvl="0" marL="0" rtl="0">
                        <a:spcBef>
                          <a:spcPts val="0"/>
                        </a:spcBef>
                        <a:spcAft>
                          <a:spcPts val="0"/>
                        </a:spcAft>
                        <a:buNone/>
                      </a:pPr>
                      <a:r>
                        <a:rPr lang="en">
                          <a:solidFill>
                            <a:srgbClr val="FFFFFF"/>
                          </a:solidFill>
                          <a:latin typeface="Georgia"/>
                          <a:ea typeface="Georgia"/>
                          <a:cs typeface="Georgia"/>
                          <a:sym typeface="Georgia"/>
                        </a:rPr>
                        <a:t>Each layer has their own variables</a:t>
                      </a:r>
                      <a:endParaRPr>
                        <a:solidFill>
                          <a:srgbClr val="FFFFFF"/>
                        </a:solidFill>
                        <a:latin typeface="Georgia"/>
                        <a:ea typeface="Georgia"/>
                        <a:cs typeface="Georgia"/>
                        <a:sym typeface="Georgia"/>
                      </a:endParaRPr>
                    </a:p>
                  </a:txBody>
                  <a:tcPr marT="91425" marB="91425" marR="91425" marL="91425"/>
                </a:tc>
                <a:tc>
                  <a:txBody>
                    <a:bodyPr>
                      <a:noAutofit/>
                    </a:bodyPr>
                    <a:lstStyle/>
                    <a:p>
                      <a:pPr indent="0" lvl="0" marL="0" rtl="0">
                        <a:spcBef>
                          <a:spcPts val="0"/>
                        </a:spcBef>
                        <a:spcAft>
                          <a:spcPts val="0"/>
                        </a:spcAft>
                        <a:buNone/>
                      </a:pPr>
                      <a:r>
                        <a:rPr lang="en">
                          <a:solidFill>
                            <a:srgbClr val="FFFFFF"/>
                          </a:solidFill>
                          <a:latin typeface="Georgia"/>
                          <a:ea typeface="Georgia"/>
                          <a:cs typeface="Georgia"/>
                          <a:sym typeface="Georgia"/>
                        </a:rPr>
                        <a:t>All steps share the same variables</a:t>
                      </a:r>
                      <a:endParaRPr>
                        <a:solidFill>
                          <a:srgbClr val="FFFFFF"/>
                        </a:solidFill>
                        <a:latin typeface="Georgia"/>
                        <a:ea typeface="Georgia"/>
                        <a:cs typeface="Georgia"/>
                        <a:sym typeface="Georgia"/>
                      </a:endParaRPr>
                    </a:p>
                  </a:txBody>
                  <a:tcPr marT="91425" marB="91425" marR="91425" marL="91425"/>
                </a:tc>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6" name="Shape 176"/>
        <p:cNvGrpSpPr/>
        <p:nvPr/>
      </p:nvGrpSpPr>
      <p:grpSpPr>
        <a:xfrm>
          <a:off x="0" y="0"/>
          <a:ext cx="0" cy="0"/>
          <a:chOff x="0" y="0"/>
          <a:chExt cx="0" cy="0"/>
        </a:xfrm>
      </p:grpSpPr>
      <p:sp>
        <p:nvSpPr>
          <p:cNvPr id="177" name="Shape 177"/>
          <p:cNvSpPr txBox="1"/>
          <p:nvPr>
            <p:ph type="title"/>
          </p:nvPr>
        </p:nvSpPr>
        <p:spPr>
          <a:xfrm>
            <a:off x="608274" y="236450"/>
            <a:ext cx="8092800" cy="75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Why RNNs</a:t>
            </a:r>
            <a:endParaRPr b="1">
              <a:latin typeface="Georgia"/>
              <a:ea typeface="Georgia"/>
              <a:cs typeface="Georgia"/>
              <a:sym typeface="Georgia"/>
            </a:endParaRPr>
          </a:p>
          <a:p>
            <a:pPr indent="0" lvl="0" marL="0" rtl="0" algn="ctr">
              <a:spcBef>
                <a:spcPts val="0"/>
              </a:spcBef>
              <a:spcAft>
                <a:spcPts val="0"/>
              </a:spcAft>
              <a:buNone/>
            </a:pPr>
            <a:r>
              <a:t/>
            </a:r>
            <a:endParaRPr b="1">
              <a:latin typeface="Georgia"/>
              <a:ea typeface="Georgia"/>
              <a:cs typeface="Georgia"/>
              <a:sym typeface="Georgia"/>
            </a:endParaRPr>
          </a:p>
        </p:txBody>
      </p:sp>
      <p:sp>
        <p:nvSpPr>
          <p:cNvPr id="178" name="Shape 17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179" name="Shape 179"/>
          <p:cNvSpPr txBox="1"/>
          <p:nvPr/>
        </p:nvSpPr>
        <p:spPr>
          <a:xfrm>
            <a:off x="1137625" y="1189475"/>
            <a:ext cx="7034100" cy="3188100"/>
          </a:xfrm>
          <a:prstGeom prst="rect">
            <a:avLst/>
          </a:prstGeom>
          <a:noFill/>
          <a:ln>
            <a:noFill/>
          </a:ln>
        </p:spPr>
        <p:txBody>
          <a:bodyPr anchorCtr="0" anchor="t" bIns="91425" lIns="91425" spcFirstLastPara="1" rIns="91425" wrap="square" tIns="91425">
            <a:noAutofit/>
          </a:bodyPr>
          <a:lstStyle/>
          <a:p>
            <a:pPr indent="-381000" lvl="0" marL="457200" rtl="0">
              <a:spcBef>
                <a:spcPts val="0"/>
              </a:spcBef>
              <a:spcAft>
                <a:spcPts val="0"/>
              </a:spcAft>
              <a:buClr>
                <a:srgbClr val="FFFFFF"/>
              </a:buClr>
              <a:buSzPts val="2400"/>
              <a:buFont typeface="Georgia"/>
              <a:buChar char="●"/>
            </a:pPr>
            <a:r>
              <a:rPr lang="en" sz="2400">
                <a:solidFill>
                  <a:srgbClr val="FFFFFF"/>
                </a:solidFill>
                <a:latin typeface="Georgia"/>
                <a:ea typeface="Georgia"/>
                <a:cs typeface="Georgia"/>
                <a:sym typeface="Georgia"/>
              </a:rPr>
              <a:t>T</a:t>
            </a:r>
            <a:r>
              <a:rPr lang="en" sz="2400">
                <a:solidFill>
                  <a:srgbClr val="FFFFFF"/>
                </a:solidFill>
                <a:latin typeface="Georgia"/>
                <a:ea typeface="Georgia"/>
                <a:cs typeface="Georgia"/>
                <a:sym typeface="Georgia"/>
              </a:rPr>
              <a:t>ake advantage of sequential information of data (texts, genomes, videos, etc.)</a:t>
            </a:r>
            <a:endParaRPr sz="2400">
              <a:solidFill>
                <a:srgbClr val="FFFFFF"/>
              </a:solidFill>
              <a:latin typeface="Georgia"/>
              <a:ea typeface="Georgia"/>
              <a:cs typeface="Georgia"/>
              <a:sym typeface="Georgia"/>
            </a:endParaRPr>
          </a:p>
          <a:p>
            <a:pPr indent="-381000" lvl="0" marL="457200" rtl="0">
              <a:spcBef>
                <a:spcPts val="0"/>
              </a:spcBef>
              <a:spcAft>
                <a:spcPts val="0"/>
              </a:spcAft>
              <a:buClr>
                <a:srgbClr val="FFFFFF"/>
              </a:buClr>
              <a:buSzPts val="2400"/>
              <a:buFont typeface="Georgia"/>
              <a:buChar char="●"/>
            </a:pPr>
            <a:r>
              <a:rPr lang="en" sz="2400">
                <a:solidFill>
                  <a:srgbClr val="FFFFFF"/>
                </a:solidFill>
                <a:latin typeface="Georgia"/>
                <a:ea typeface="Georgia"/>
                <a:cs typeface="Georgia"/>
                <a:sym typeface="Georgia"/>
              </a:rPr>
              <a:t>Generally reduce the total number of parameters</a:t>
            </a:r>
            <a:endParaRPr sz="2400">
              <a:solidFill>
                <a:srgbClr val="FFFFFF"/>
              </a:solidFill>
              <a:latin typeface="Georgia"/>
              <a:ea typeface="Georgia"/>
              <a:cs typeface="Georgia"/>
              <a:sym typeface="Georgia"/>
            </a:endParaRPr>
          </a:p>
          <a:p>
            <a:pPr indent="-381000" lvl="0" marL="457200" rtl="0">
              <a:spcBef>
                <a:spcPts val="0"/>
              </a:spcBef>
              <a:spcAft>
                <a:spcPts val="0"/>
              </a:spcAft>
              <a:buClr>
                <a:srgbClr val="FFFFFF"/>
              </a:buClr>
              <a:buSzPts val="2400"/>
              <a:buFont typeface="Georgia"/>
              <a:buChar char="●"/>
            </a:pPr>
            <a:r>
              <a:rPr lang="en" sz="2400">
                <a:solidFill>
                  <a:srgbClr val="FFFFFF"/>
                </a:solidFill>
                <a:latin typeface="Georgia"/>
                <a:ea typeface="Georgia"/>
                <a:cs typeface="Georgia"/>
                <a:sym typeface="Georgia"/>
              </a:rPr>
              <a:t>Form the backbone of NLP</a:t>
            </a:r>
            <a:endParaRPr sz="2400">
              <a:solidFill>
                <a:srgbClr val="FFFFFF"/>
              </a:solidFill>
              <a:latin typeface="Georgia"/>
              <a:ea typeface="Georgia"/>
              <a:cs typeface="Georgia"/>
              <a:sym typeface="Georgia"/>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3" name="Shape 183"/>
        <p:cNvGrpSpPr/>
        <p:nvPr/>
      </p:nvGrpSpPr>
      <p:grpSpPr>
        <a:xfrm>
          <a:off x="0" y="0"/>
          <a:ext cx="0" cy="0"/>
          <a:chOff x="0" y="0"/>
          <a:chExt cx="0" cy="0"/>
        </a:xfrm>
      </p:grpSpPr>
      <p:sp>
        <p:nvSpPr>
          <p:cNvPr id="184" name="Shape 184"/>
          <p:cNvSpPr txBox="1"/>
          <p:nvPr>
            <p:ph type="title"/>
          </p:nvPr>
        </p:nvSpPr>
        <p:spPr>
          <a:xfrm>
            <a:off x="608274" y="236450"/>
            <a:ext cx="8092800" cy="75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RNNs unfolded</a:t>
            </a:r>
            <a:endParaRPr b="1">
              <a:latin typeface="Georgia"/>
              <a:ea typeface="Georgia"/>
              <a:cs typeface="Georgia"/>
              <a:sym typeface="Georgia"/>
            </a:endParaRPr>
          </a:p>
          <a:p>
            <a:pPr indent="0" lvl="0" marL="0" rtl="0" algn="ctr">
              <a:spcBef>
                <a:spcPts val="0"/>
              </a:spcBef>
              <a:spcAft>
                <a:spcPts val="0"/>
              </a:spcAft>
              <a:buNone/>
            </a:pPr>
            <a:r>
              <a:t/>
            </a:r>
            <a:endParaRPr b="1">
              <a:latin typeface="Georgia"/>
              <a:ea typeface="Georgia"/>
              <a:cs typeface="Georgia"/>
              <a:sym typeface="Georgia"/>
            </a:endParaRPr>
          </a:p>
        </p:txBody>
      </p:sp>
      <p:sp>
        <p:nvSpPr>
          <p:cNvPr id="185" name="Shape 18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pic>
        <p:nvPicPr>
          <p:cNvPr id="186" name="Shape 186"/>
          <p:cNvPicPr preferRelativeResize="0"/>
          <p:nvPr/>
        </p:nvPicPr>
        <p:blipFill>
          <a:blip r:embed="rId3">
            <a:alphaModFix/>
          </a:blip>
          <a:stretch>
            <a:fillRect/>
          </a:stretch>
        </p:blipFill>
        <p:spPr>
          <a:xfrm>
            <a:off x="392900" y="1213138"/>
            <a:ext cx="8358201" cy="3353794"/>
          </a:xfrm>
          <a:prstGeom prst="rect">
            <a:avLst/>
          </a:prstGeom>
          <a:noFill/>
          <a:ln>
            <a:noFill/>
          </a:ln>
        </p:spPr>
      </p:pic>
      <p:sp>
        <p:nvSpPr>
          <p:cNvPr id="187" name="Shape 187"/>
          <p:cNvSpPr txBox="1"/>
          <p:nvPr/>
        </p:nvSpPr>
        <p:spPr>
          <a:xfrm>
            <a:off x="101650" y="4838700"/>
            <a:ext cx="6310500" cy="304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Proxima Nova"/>
              <a:buNone/>
            </a:pPr>
            <a:r>
              <a:rPr lang="en" sz="900">
                <a:solidFill>
                  <a:srgbClr val="FFFFFF"/>
                </a:solidFill>
                <a:latin typeface="EB Garamond"/>
                <a:ea typeface="EB Garamond"/>
                <a:cs typeface="EB Garamond"/>
                <a:sym typeface="EB Garamond"/>
              </a:rPr>
              <a:t>Graph by Nature</a:t>
            </a:r>
            <a:endParaRPr sz="900">
              <a:solidFill>
                <a:srgbClr val="FFFFFF"/>
              </a:solidFill>
              <a:latin typeface="EB Garamond"/>
              <a:ea typeface="EB Garamond"/>
              <a:cs typeface="EB Garamond"/>
              <a:sym typeface="EB Garamon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1" name="Shape 191"/>
        <p:cNvGrpSpPr/>
        <p:nvPr/>
      </p:nvGrpSpPr>
      <p:grpSpPr>
        <a:xfrm>
          <a:off x="0" y="0"/>
          <a:ext cx="0" cy="0"/>
          <a:chOff x="0" y="0"/>
          <a:chExt cx="0" cy="0"/>
        </a:xfrm>
      </p:grpSpPr>
      <p:sp>
        <p:nvSpPr>
          <p:cNvPr id="192" name="Shape 192"/>
          <p:cNvSpPr txBox="1"/>
          <p:nvPr>
            <p:ph type="title"/>
          </p:nvPr>
        </p:nvSpPr>
        <p:spPr>
          <a:xfrm>
            <a:off x="608274" y="236450"/>
            <a:ext cx="8092800" cy="75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Simple Recurrent Neural Network (SRN)</a:t>
            </a:r>
            <a:endParaRPr b="1">
              <a:latin typeface="Georgia"/>
              <a:ea typeface="Georgia"/>
              <a:cs typeface="Georgia"/>
              <a:sym typeface="Georgia"/>
            </a:endParaRPr>
          </a:p>
        </p:txBody>
      </p:sp>
      <p:sp>
        <p:nvSpPr>
          <p:cNvPr id="193" name="Shape 19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194" name="Shape 194"/>
          <p:cNvSpPr txBox="1"/>
          <p:nvPr/>
        </p:nvSpPr>
        <p:spPr>
          <a:xfrm>
            <a:off x="1137625" y="977700"/>
            <a:ext cx="7257600" cy="31881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FFFF"/>
                </a:solidFill>
                <a:latin typeface="Georgia"/>
                <a:ea typeface="Georgia"/>
                <a:cs typeface="Georgia"/>
                <a:sym typeface="Georgia"/>
              </a:rPr>
              <a:t>Introduced by Jeffrey Elman in 1990. </a:t>
            </a:r>
            <a:r>
              <a:rPr lang="en" sz="1800">
                <a:solidFill>
                  <a:schemeClr val="dk1"/>
                </a:solidFill>
                <a:latin typeface="Georgia"/>
                <a:ea typeface="Georgia"/>
                <a:cs typeface="Georgia"/>
                <a:sym typeface="Georgia"/>
              </a:rPr>
              <a:t>Also known as Elman Network</a:t>
            </a:r>
            <a:r>
              <a:rPr lang="en" sz="1800">
                <a:solidFill>
                  <a:srgbClr val="FFFFFF"/>
                </a:solidFill>
                <a:latin typeface="Georgia"/>
                <a:ea typeface="Georgia"/>
                <a:cs typeface="Georgia"/>
                <a:sym typeface="Georgia"/>
              </a:rPr>
              <a:t> </a:t>
            </a:r>
            <a:endParaRPr sz="1800">
              <a:solidFill>
                <a:srgbClr val="FFFFFF"/>
              </a:solidFill>
              <a:latin typeface="Georgia"/>
              <a:ea typeface="Georgia"/>
              <a:cs typeface="Georgia"/>
              <a:sym typeface="Georgia"/>
            </a:endParaRPr>
          </a:p>
          <a:p>
            <a:pPr indent="0" lvl="0" marL="0" rtl="0">
              <a:spcBef>
                <a:spcPts val="0"/>
              </a:spcBef>
              <a:spcAft>
                <a:spcPts val="0"/>
              </a:spcAft>
              <a:buNone/>
            </a:pPr>
            <a:r>
              <a:t/>
            </a:r>
            <a:endParaRPr sz="1800">
              <a:solidFill>
                <a:srgbClr val="FFFFFF"/>
              </a:solidFill>
              <a:latin typeface="Georgia"/>
              <a:ea typeface="Georgia"/>
              <a:cs typeface="Georgia"/>
              <a:sym typeface="Georgia"/>
            </a:endParaRPr>
          </a:p>
        </p:txBody>
      </p:sp>
      <p:pic>
        <p:nvPicPr>
          <p:cNvPr id="195" name="Shape 195"/>
          <p:cNvPicPr preferRelativeResize="0"/>
          <p:nvPr/>
        </p:nvPicPr>
        <p:blipFill>
          <a:blip r:embed="rId3">
            <a:alphaModFix/>
          </a:blip>
          <a:stretch>
            <a:fillRect/>
          </a:stretch>
        </p:blipFill>
        <p:spPr>
          <a:xfrm>
            <a:off x="1571202" y="1396075"/>
            <a:ext cx="5900101" cy="3442625"/>
          </a:xfrm>
          <a:prstGeom prst="rect">
            <a:avLst/>
          </a:prstGeom>
          <a:noFill/>
          <a:ln>
            <a:noFill/>
          </a:ln>
        </p:spPr>
      </p:pic>
      <p:sp>
        <p:nvSpPr>
          <p:cNvPr id="196" name="Shape 196"/>
          <p:cNvSpPr txBox="1"/>
          <p:nvPr/>
        </p:nvSpPr>
        <p:spPr>
          <a:xfrm>
            <a:off x="1081225" y="4622725"/>
            <a:ext cx="7146900" cy="474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t/>
            </a:r>
            <a:endParaRPr>
              <a:solidFill>
                <a:schemeClr val="dk1"/>
              </a:solidFill>
            </a:endParaRPr>
          </a:p>
        </p:txBody>
      </p:sp>
      <p:sp>
        <p:nvSpPr>
          <p:cNvPr id="197" name="Shape 197"/>
          <p:cNvSpPr txBox="1"/>
          <p:nvPr/>
        </p:nvSpPr>
        <p:spPr>
          <a:xfrm>
            <a:off x="101650" y="4838700"/>
            <a:ext cx="6310500" cy="304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 sz="900">
                <a:solidFill>
                  <a:srgbClr val="FFFFFF"/>
                </a:solidFill>
                <a:latin typeface="EB Garamond"/>
                <a:ea typeface="EB Garamond"/>
                <a:cs typeface="EB Garamond"/>
                <a:sym typeface="EB Garamond"/>
              </a:rPr>
              <a:t>Elman, Jeffrey L. "Finding structure in time." Cognitive science 14.2 (1990): 179-211.</a:t>
            </a:r>
            <a:endParaRPr sz="900">
              <a:solidFill>
                <a:srgbClr val="FFFFFF"/>
              </a:solidFill>
              <a:latin typeface="EB Garamond"/>
              <a:ea typeface="EB Garamond"/>
              <a:cs typeface="EB Garamond"/>
              <a:sym typeface="EB Garamon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1" name="Shape 201"/>
        <p:cNvGrpSpPr/>
        <p:nvPr/>
      </p:nvGrpSpPr>
      <p:grpSpPr>
        <a:xfrm>
          <a:off x="0" y="0"/>
          <a:ext cx="0" cy="0"/>
          <a:chOff x="0" y="0"/>
          <a:chExt cx="0" cy="0"/>
        </a:xfrm>
      </p:grpSpPr>
      <p:sp>
        <p:nvSpPr>
          <p:cNvPr id="202" name="Shape 202"/>
          <p:cNvSpPr txBox="1"/>
          <p:nvPr>
            <p:ph type="title"/>
          </p:nvPr>
        </p:nvSpPr>
        <p:spPr>
          <a:xfrm>
            <a:off x="608274" y="236450"/>
            <a:ext cx="8092800" cy="75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Simple RNNs are Simple</a:t>
            </a:r>
            <a:endParaRPr b="1">
              <a:latin typeface="Georgia"/>
              <a:ea typeface="Georgia"/>
              <a:cs typeface="Georgia"/>
              <a:sym typeface="Georgia"/>
            </a:endParaRPr>
          </a:p>
        </p:txBody>
      </p:sp>
      <p:sp>
        <p:nvSpPr>
          <p:cNvPr id="203" name="Shape 20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pic>
        <p:nvPicPr>
          <p:cNvPr id="204" name="Shape 204"/>
          <p:cNvPicPr preferRelativeResize="0"/>
          <p:nvPr/>
        </p:nvPicPr>
        <p:blipFill>
          <a:blip r:embed="rId3">
            <a:alphaModFix/>
          </a:blip>
          <a:stretch>
            <a:fillRect/>
          </a:stretch>
        </p:blipFill>
        <p:spPr>
          <a:xfrm>
            <a:off x="1517675" y="994850"/>
            <a:ext cx="6274005" cy="3843850"/>
          </a:xfrm>
          <a:prstGeom prst="rect">
            <a:avLst/>
          </a:prstGeom>
          <a:noFill/>
          <a:ln>
            <a:noFill/>
          </a:ln>
        </p:spPr>
      </p:pic>
      <p:sp>
        <p:nvSpPr>
          <p:cNvPr id="205" name="Shape 205"/>
          <p:cNvSpPr txBox="1"/>
          <p:nvPr/>
        </p:nvSpPr>
        <p:spPr>
          <a:xfrm>
            <a:off x="101650" y="4838700"/>
            <a:ext cx="1362000" cy="304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 sz="900">
                <a:solidFill>
                  <a:srgbClr val="FFFFFF"/>
                </a:solidFill>
                <a:latin typeface="EB Garamond"/>
                <a:ea typeface="EB Garamond"/>
                <a:cs typeface="EB Garamond"/>
                <a:sym typeface="EB Garamond"/>
              </a:rPr>
              <a:t>Source: Wikipedia</a:t>
            </a:r>
            <a:endParaRPr sz="900">
              <a:solidFill>
                <a:srgbClr val="FFFFFF"/>
              </a:solidFill>
              <a:latin typeface="EB Garamond"/>
              <a:ea typeface="EB Garamond"/>
              <a:cs typeface="EB Garamond"/>
              <a:sym typeface="EB Garamon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9" name="Shape 209"/>
        <p:cNvGrpSpPr/>
        <p:nvPr/>
      </p:nvGrpSpPr>
      <p:grpSpPr>
        <a:xfrm>
          <a:off x="0" y="0"/>
          <a:ext cx="0" cy="0"/>
          <a:chOff x="0" y="0"/>
          <a:chExt cx="0" cy="0"/>
        </a:xfrm>
      </p:grpSpPr>
      <p:sp>
        <p:nvSpPr>
          <p:cNvPr id="210" name="Shape 210"/>
          <p:cNvSpPr txBox="1"/>
          <p:nvPr>
            <p:ph type="title"/>
          </p:nvPr>
        </p:nvSpPr>
        <p:spPr>
          <a:xfrm>
            <a:off x="608274" y="236450"/>
            <a:ext cx="8092800" cy="75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RNNs in the context of NLP</a:t>
            </a:r>
            <a:endParaRPr b="1">
              <a:latin typeface="Georgia"/>
              <a:ea typeface="Georgia"/>
              <a:cs typeface="Georgia"/>
              <a:sym typeface="Georgia"/>
            </a:endParaRPr>
          </a:p>
        </p:txBody>
      </p:sp>
      <p:sp>
        <p:nvSpPr>
          <p:cNvPr id="211" name="Shape 2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pic>
        <p:nvPicPr>
          <p:cNvPr id="212" name="Shape 212"/>
          <p:cNvPicPr preferRelativeResize="0"/>
          <p:nvPr/>
        </p:nvPicPr>
        <p:blipFill>
          <a:blip r:embed="rId3">
            <a:alphaModFix/>
          </a:blip>
          <a:stretch>
            <a:fillRect/>
          </a:stretch>
        </p:blipFill>
        <p:spPr>
          <a:xfrm>
            <a:off x="1205813" y="994850"/>
            <a:ext cx="6732376" cy="3725800"/>
          </a:xfrm>
          <a:prstGeom prst="rect">
            <a:avLst/>
          </a:prstGeom>
          <a:noFill/>
          <a:ln>
            <a:noFill/>
          </a:ln>
        </p:spPr>
      </p:pic>
      <p:sp>
        <p:nvSpPr>
          <p:cNvPr id="213" name="Shape 213"/>
          <p:cNvSpPr txBox="1"/>
          <p:nvPr/>
        </p:nvSpPr>
        <p:spPr>
          <a:xfrm>
            <a:off x="121975" y="4838700"/>
            <a:ext cx="3801600" cy="304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 sz="900">
                <a:solidFill>
                  <a:srgbClr val="FFFFFF"/>
                </a:solidFill>
                <a:latin typeface="EB Garamond"/>
                <a:ea typeface="EB Garamond"/>
                <a:cs typeface="EB Garamond"/>
                <a:sym typeface="EB Garamond"/>
              </a:rPr>
              <a:t>Diagram from CS 224D’s slides</a:t>
            </a:r>
            <a:endParaRPr sz="900">
              <a:solidFill>
                <a:srgbClr val="FFFFFF"/>
              </a:solidFill>
              <a:latin typeface="EB Garamond"/>
              <a:ea typeface="EB Garamond"/>
              <a:cs typeface="EB Garamond"/>
              <a:sym typeface="EB Garamon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7" name="Shape 217"/>
        <p:cNvGrpSpPr/>
        <p:nvPr/>
      </p:nvGrpSpPr>
      <p:grpSpPr>
        <a:xfrm>
          <a:off x="0" y="0"/>
          <a:ext cx="0" cy="0"/>
          <a:chOff x="0" y="0"/>
          <a:chExt cx="0" cy="0"/>
        </a:xfrm>
      </p:grpSpPr>
      <p:sp>
        <p:nvSpPr>
          <p:cNvPr id="218" name="Shape 218"/>
          <p:cNvSpPr txBox="1"/>
          <p:nvPr>
            <p:ph type="title"/>
          </p:nvPr>
        </p:nvSpPr>
        <p:spPr>
          <a:xfrm>
            <a:off x="608274" y="236450"/>
            <a:ext cx="8092800" cy="75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RNNs in the context of NLP</a:t>
            </a:r>
            <a:endParaRPr b="1">
              <a:latin typeface="Georgia"/>
              <a:ea typeface="Georgia"/>
              <a:cs typeface="Georgia"/>
              <a:sym typeface="Georgia"/>
            </a:endParaRPr>
          </a:p>
        </p:txBody>
      </p:sp>
      <p:sp>
        <p:nvSpPr>
          <p:cNvPr id="219" name="Shape 2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pic>
        <p:nvPicPr>
          <p:cNvPr id="220" name="Shape 220"/>
          <p:cNvPicPr preferRelativeResize="0"/>
          <p:nvPr/>
        </p:nvPicPr>
        <p:blipFill>
          <a:blip r:embed="rId3">
            <a:alphaModFix/>
          </a:blip>
          <a:stretch>
            <a:fillRect/>
          </a:stretch>
        </p:blipFill>
        <p:spPr>
          <a:xfrm>
            <a:off x="1205813" y="994850"/>
            <a:ext cx="6732376" cy="3725800"/>
          </a:xfrm>
          <a:prstGeom prst="rect">
            <a:avLst/>
          </a:prstGeom>
          <a:noFill/>
          <a:ln>
            <a:noFill/>
          </a:ln>
        </p:spPr>
      </p:pic>
      <p:sp>
        <p:nvSpPr>
          <p:cNvPr id="221" name="Shape 221"/>
          <p:cNvSpPr txBox="1"/>
          <p:nvPr/>
        </p:nvSpPr>
        <p:spPr>
          <a:xfrm>
            <a:off x="121975" y="4838700"/>
            <a:ext cx="3801600" cy="304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 sz="900">
                <a:solidFill>
                  <a:srgbClr val="FFFFFF"/>
                </a:solidFill>
                <a:latin typeface="EB Garamond"/>
                <a:ea typeface="EB Garamond"/>
                <a:cs typeface="EB Garamond"/>
                <a:sym typeface="EB Garamond"/>
              </a:rPr>
              <a:t>Diagram from CS 224D’s slides</a:t>
            </a:r>
            <a:endParaRPr sz="900">
              <a:solidFill>
                <a:srgbClr val="FFFFFF"/>
              </a:solidFill>
              <a:latin typeface="EB Garamond"/>
              <a:ea typeface="EB Garamond"/>
              <a:cs typeface="EB Garamond"/>
              <a:sym typeface="EB Garamond"/>
            </a:endParaRPr>
          </a:p>
        </p:txBody>
      </p:sp>
      <p:sp>
        <p:nvSpPr>
          <p:cNvPr id="222" name="Shape 222"/>
          <p:cNvSpPr/>
          <p:nvPr/>
        </p:nvSpPr>
        <p:spPr>
          <a:xfrm>
            <a:off x="1266800" y="1082425"/>
            <a:ext cx="3120600" cy="1362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rPr lang="en" sz="2500">
                <a:latin typeface="EB Garamond"/>
                <a:ea typeface="EB Garamond"/>
                <a:cs typeface="EB Garamond"/>
                <a:sym typeface="EB Garamond"/>
              </a:rPr>
              <a:t>Two inputs each step:</a:t>
            </a:r>
            <a:endParaRPr sz="2500">
              <a:latin typeface="EB Garamond"/>
              <a:ea typeface="EB Garamond"/>
              <a:cs typeface="EB Garamond"/>
              <a:sym typeface="EB Garamond"/>
            </a:endParaRPr>
          </a:p>
          <a:p>
            <a:pPr indent="-387350" lvl="0" marL="457200" rtl="0">
              <a:spcBef>
                <a:spcPts val="0"/>
              </a:spcBef>
              <a:spcAft>
                <a:spcPts val="0"/>
              </a:spcAft>
              <a:buSzPts val="2500"/>
              <a:buFont typeface="EB Garamond"/>
              <a:buChar char="●"/>
            </a:pPr>
            <a:r>
              <a:rPr lang="en" sz="2500">
                <a:latin typeface="EB Garamond"/>
                <a:ea typeface="EB Garamond"/>
                <a:cs typeface="EB Garamond"/>
                <a:sym typeface="EB Garamond"/>
              </a:rPr>
              <a:t>current input </a:t>
            </a:r>
            <a:endParaRPr sz="2500">
              <a:latin typeface="EB Garamond"/>
              <a:ea typeface="EB Garamond"/>
              <a:cs typeface="EB Garamond"/>
              <a:sym typeface="EB Garamond"/>
            </a:endParaRPr>
          </a:p>
          <a:p>
            <a:pPr indent="-387350" lvl="0" marL="457200" rtl="0">
              <a:spcBef>
                <a:spcPts val="0"/>
              </a:spcBef>
              <a:spcAft>
                <a:spcPts val="0"/>
              </a:spcAft>
              <a:buSzPts val="2500"/>
              <a:buFont typeface="EB Garamond"/>
              <a:buChar char="●"/>
            </a:pPr>
            <a:r>
              <a:rPr lang="en" sz="2500">
                <a:latin typeface="EB Garamond"/>
                <a:ea typeface="EB Garamond"/>
                <a:cs typeface="EB Garamond"/>
                <a:sym typeface="EB Garamond"/>
              </a:rPr>
              <a:t>prev step’s state</a:t>
            </a:r>
            <a:endParaRPr sz="2500">
              <a:latin typeface="EB Garamond"/>
              <a:ea typeface="EB Garamond"/>
              <a:cs typeface="EB Garamond"/>
              <a:sym typeface="EB Garamon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6" name="Shape 226"/>
        <p:cNvGrpSpPr/>
        <p:nvPr/>
      </p:nvGrpSpPr>
      <p:grpSpPr>
        <a:xfrm>
          <a:off x="0" y="0"/>
          <a:ext cx="0" cy="0"/>
          <a:chOff x="0" y="0"/>
          <a:chExt cx="0" cy="0"/>
        </a:xfrm>
      </p:grpSpPr>
      <p:sp>
        <p:nvSpPr>
          <p:cNvPr id="227" name="Shape 227"/>
          <p:cNvSpPr txBox="1"/>
          <p:nvPr>
            <p:ph type="ctrTitle"/>
          </p:nvPr>
        </p:nvSpPr>
        <p:spPr>
          <a:xfrm>
            <a:off x="499500" y="2284300"/>
            <a:ext cx="8145000" cy="15756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a:latin typeface="Georgia"/>
                <a:ea typeface="Georgia"/>
                <a:cs typeface="Georgia"/>
                <a:sym typeface="Georgia"/>
              </a:rPr>
              <a:t>Back-propagation </a:t>
            </a:r>
            <a:endParaRPr>
              <a:latin typeface="Georgia"/>
              <a:ea typeface="Georgia"/>
              <a:cs typeface="Georgia"/>
              <a:sym typeface="Georgia"/>
            </a:endParaRPr>
          </a:p>
          <a:p>
            <a:pPr indent="0" lvl="0" marL="0" rtl="0">
              <a:spcBef>
                <a:spcPts val="0"/>
              </a:spcBef>
              <a:spcAft>
                <a:spcPts val="0"/>
              </a:spcAft>
              <a:buNone/>
            </a:pPr>
            <a:r>
              <a:rPr lang="en">
                <a:latin typeface="Georgia"/>
                <a:ea typeface="Georgia"/>
                <a:cs typeface="Georgia"/>
                <a:sym typeface="Georgia"/>
              </a:rPr>
              <a:t>through time</a:t>
            </a:r>
            <a:endParaRPr>
              <a:latin typeface="Georgia"/>
              <a:ea typeface="Georgia"/>
              <a:cs typeface="Georgia"/>
              <a:sym typeface="Georgia"/>
            </a:endParaRPr>
          </a:p>
        </p:txBody>
      </p:sp>
      <p:sp>
        <p:nvSpPr>
          <p:cNvPr id="228" name="Shape 22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solidFill>
                  <a:schemeClr val="lt2"/>
                </a:solidFill>
              </a:rPr>
              <a:t>‹#›</a:t>
            </a:fld>
            <a:endParaRPr>
              <a:solidFill>
                <a:schemeClr val="lt2"/>
              </a:solidFill>
            </a:endParaRPr>
          </a:p>
        </p:txBody>
      </p:sp>
      <p:pic>
        <p:nvPicPr>
          <p:cNvPr id="229" name="Shape 229"/>
          <p:cNvPicPr preferRelativeResize="0"/>
          <p:nvPr/>
        </p:nvPicPr>
        <p:blipFill>
          <a:blip r:embed="rId3">
            <a:alphaModFix/>
          </a:blip>
          <a:stretch>
            <a:fillRect/>
          </a:stretch>
        </p:blipFill>
        <p:spPr>
          <a:xfrm>
            <a:off x="3809450" y="598975"/>
            <a:ext cx="1163600" cy="14688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3" name="Shape 233"/>
        <p:cNvGrpSpPr/>
        <p:nvPr/>
      </p:nvGrpSpPr>
      <p:grpSpPr>
        <a:xfrm>
          <a:off x="0" y="0"/>
          <a:ext cx="0" cy="0"/>
          <a:chOff x="0" y="0"/>
          <a:chExt cx="0" cy="0"/>
        </a:xfrm>
      </p:grpSpPr>
      <p:sp>
        <p:nvSpPr>
          <p:cNvPr id="234" name="Shape 234"/>
          <p:cNvSpPr txBox="1"/>
          <p:nvPr>
            <p:ph type="title"/>
          </p:nvPr>
        </p:nvSpPr>
        <p:spPr>
          <a:xfrm>
            <a:off x="608274" y="236450"/>
            <a:ext cx="8092800" cy="75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Back-propagation Through Time (BPTT)</a:t>
            </a:r>
            <a:endParaRPr b="1">
              <a:latin typeface="Georgia"/>
              <a:ea typeface="Georgia"/>
              <a:cs typeface="Georgia"/>
              <a:sym typeface="Georgia"/>
            </a:endParaRPr>
          </a:p>
        </p:txBody>
      </p:sp>
      <p:sp>
        <p:nvSpPr>
          <p:cNvPr id="235" name="Shape 23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pic>
        <p:nvPicPr>
          <p:cNvPr id="236" name="Shape 236"/>
          <p:cNvPicPr preferRelativeResize="0"/>
          <p:nvPr/>
        </p:nvPicPr>
        <p:blipFill>
          <a:blip r:embed="rId3">
            <a:alphaModFix/>
          </a:blip>
          <a:stretch>
            <a:fillRect/>
          </a:stretch>
        </p:blipFill>
        <p:spPr>
          <a:xfrm>
            <a:off x="1213200" y="994850"/>
            <a:ext cx="6717586" cy="3843851"/>
          </a:xfrm>
          <a:prstGeom prst="rect">
            <a:avLst/>
          </a:prstGeom>
          <a:noFill/>
          <a:ln>
            <a:noFill/>
          </a:ln>
        </p:spPr>
      </p:pic>
      <p:sp>
        <p:nvSpPr>
          <p:cNvPr id="237" name="Shape 237"/>
          <p:cNvSpPr txBox="1"/>
          <p:nvPr/>
        </p:nvSpPr>
        <p:spPr>
          <a:xfrm>
            <a:off x="121975" y="4838700"/>
            <a:ext cx="3801600" cy="304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 sz="900">
                <a:solidFill>
                  <a:srgbClr val="FFFFFF"/>
                </a:solidFill>
                <a:latin typeface="EB Garamond"/>
                <a:ea typeface="EB Garamond"/>
                <a:cs typeface="EB Garamond"/>
                <a:sym typeface="EB Garamond"/>
              </a:rPr>
              <a:t>Graph by Denny Britz (</a:t>
            </a:r>
            <a:r>
              <a:rPr lang="en" sz="900" u="sng">
                <a:solidFill>
                  <a:schemeClr val="hlink"/>
                </a:solidFill>
                <a:latin typeface="EB Garamond"/>
                <a:ea typeface="EB Garamond"/>
                <a:cs typeface="EB Garamond"/>
                <a:sym typeface="EB Garamond"/>
                <a:hlinkClick r:id="rId4"/>
              </a:rPr>
              <a:t>blog</a:t>
            </a:r>
            <a:r>
              <a:rPr lang="en" sz="900">
                <a:solidFill>
                  <a:srgbClr val="FFFFFF"/>
                </a:solidFill>
                <a:latin typeface="EB Garamond"/>
                <a:ea typeface="EB Garamond"/>
                <a:cs typeface="EB Garamond"/>
                <a:sym typeface="EB Garamond"/>
              </a:rPr>
              <a:t>)</a:t>
            </a:r>
            <a:endParaRPr sz="900">
              <a:solidFill>
                <a:srgbClr val="FFFFFF"/>
              </a:solidFill>
              <a:latin typeface="EB Garamond"/>
              <a:ea typeface="EB Garamond"/>
              <a:cs typeface="EB Garamond"/>
              <a:sym typeface="EB Garamon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 name="Shape 106"/>
        <p:cNvGrpSpPr/>
        <p:nvPr/>
      </p:nvGrpSpPr>
      <p:grpSpPr>
        <a:xfrm>
          <a:off x="0" y="0"/>
          <a:ext cx="0" cy="0"/>
          <a:chOff x="0" y="0"/>
          <a:chExt cx="0" cy="0"/>
        </a:xfrm>
      </p:grpSpPr>
      <p:sp>
        <p:nvSpPr>
          <p:cNvPr id="107" name="Shape 10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1" name="Shape 241"/>
        <p:cNvGrpSpPr/>
        <p:nvPr/>
      </p:nvGrpSpPr>
      <p:grpSpPr>
        <a:xfrm>
          <a:off x="0" y="0"/>
          <a:ext cx="0" cy="0"/>
          <a:chOff x="0" y="0"/>
          <a:chExt cx="0" cy="0"/>
        </a:xfrm>
      </p:grpSpPr>
      <p:sp>
        <p:nvSpPr>
          <p:cNvPr id="242" name="Shape 242"/>
          <p:cNvSpPr txBox="1"/>
          <p:nvPr>
            <p:ph type="title"/>
          </p:nvPr>
        </p:nvSpPr>
        <p:spPr>
          <a:xfrm>
            <a:off x="608274" y="236450"/>
            <a:ext cx="8092800" cy="75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BPTT</a:t>
            </a:r>
            <a:endParaRPr b="1">
              <a:latin typeface="Georgia"/>
              <a:ea typeface="Georgia"/>
              <a:cs typeface="Georgia"/>
              <a:sym typeface="Georgia"/>
            </a:endParaRPr>
          </a:p>
        </p:txBody>
      </p:sp>
      <p:sp>
        <p:nvSpPr>
          <p:cNvPr id="243" name="Shape 24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244" name="Shape 244"/>
          <p:cNvSpPr txBox="1"/>
          <p:nvPr/>
        </p:nvSpPr>
        <p:spPr>
          <a:xfrm>
            <a:off x="1137625" y="1189475"/>
            <a:ext cx="7034100" cy="3188100"/>
          </a:xfrm>
          <a:prstGeom prst="rect">
            <a:avLst/>
          </a:prstGeom>
          <a:noFill/>
          <a:ln>
            <a:noFill/>
          </a:ln>
        </p:spPr>
        <p:txBody>
          <a:bodyPr anchorCtr="0" anchor="t" bIns="91425" lIns="91425" spcFirstLastPara="1" rIns="91425" wrap="square" tIns="91425">
            <a:noAutofit/>
          </a:bodyPr>
          <a:lstStyle/>
          <a:p>
            <a:pPr indent="-381000" lvl="0" marL="457200" rtl="0">
              <a:spcBef>
                <a:spcPts val="0"/>
              </a:spcBef>
              <a:spcAft>
                <a:spcPts val="0"/>
              </a:spcAft>
              <a:buClr>
                <a:srgbClr val="FFFFFF"/>
              </a:buClr>
              <a:buSzPts val="2400"/>
              <a:buFont typeface="Georgia"/>
              <a:buChar char="●"/>
            </a:pPr>
            <a:r>
              <a:rPr lang="en" sz="2400">
                <a:solidFill>
                  <a:srgbClr val="FFFFFF"/>
                </a:solidFill>
                <a:latin typeface="Georgia"/>
                <a:ea typeface="Georgia"/>
                <a:cs typeface="Georgia"/>
                <a:sym typeface="Georgia"/>
              </a:rPr>
              <a:t>Use sum of gradients each all timesteps to update parameters</a:t>
            </a:r>
            <a:endParaRPr sz="2400">
              <a:solidFill>
                <a:srgbClr val="FFFFFF"/>
              </a:solidFill>
              <a:latin typeface="Georgia"/>
              <a:ea typeface="Georgia"/>
              <a:cs typeface="Georgia"/>
              <a:sym typeface="Georgia"/>
            </a:endParaRPr>
          </a:p>
          <a:p>
            <a:pPr indent="-381000" lvl="0" marL="457200" rtl="0">
              <a:spcBef>
                <a:spcPts val="0"/>
              </a:spcBef>
              <a:spcAft>
                <a:spcPts val="0"/>
              </a:spcAft>
              <a:buClr>
                <a:srgbClr val="FFFFFF"/>
              </a:buClr>
              <a:buSzPts val="2400"/>
              <a:buFont typeface="Georgia"/>
              <a:buChar char="●"/>
            </a:pPr>
            <a:r>
              <a:rPr lang="en" sz="2400">
                <a:solidFill>
                  <a:srgbClr val="FFFFFF"/>
                </a:solidFill>
                <a:latin typeface="Georgia"/>
                <a:ea typeface="Georgia"/>
                <a:cs typeface="Georgia"/>
                <a:sym typeface="Georgia"/>
              </a:rPr>
              <a:t>Computationally expensive for a lot of timesteps</a:t>
            </a:r>
            <a:endParaRPr sz="2400">
              <a:solidFill>
                <a:srgbClr val="FFFFFF"/>
              </a:solidFill>
              <a:latin typeface="Georgia"/>
              <a:ea typeface="Georgia"/>
              <a:cs typeface="Georgia"/>
              <a:sym typeface="Georgia"/>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8" name="Shape 248"/>
        <p:cNvGrpSpPr/>
        <p:nvPr/>
      </p:nvGrpSpPr>
      <p:grpSpPr>
        <a:xfrm>
          <a:off x="0" y="0"/>
          <a:ext cx="0" cy="0"/>
          <a:chOff x="0" y="0"/>
          <a:chExt cx="0" cy="0"/>
        </a:xfrm>
      </p:grpSpPr>
      <p:sp>
        <p:nvSpPr>
          <p:cNvPr id="249" name="Shape 249"/>
          <p:cNvSpPr txBox="1"/>
          <p:nvPr>
            <p:ph type="title"/>
          </p:nvPr>
        </p:nvSpPr>
        <p:spPr>
          <a:xfrm>
            <a:off x="608274" y="236450"/>
            <a:ext cx="8092800" cy="75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Truncated BPTT</a:t>
            </a:r>
            <a:endParaRPr b="1">
              <a:latin typeface="Georgia"/>
              <a:ea typeface="Georgia"/>
              <a:cs typeface="Georgia"/>
              <a:sym typeface="Georgia"/>
            </a:endParaRPr>
          </a:p>
        </p:txBody>
      </p:sp>
      <p:sp>
        <p:nvSpPr>
          <p:cNvPr id="250" name="Shape 25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251" name="Shape 251"/>
          <p:cNvSpPr txBox="1"/>
          <p:nvPr/>
        </p:nvSpPr>
        <p:spPr>
          <a:xfrm>
            <a:off x="1137625" y="1189475"/>
            <a:ext cx="7034100" cy="31881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400">
                <a:solidFill>
                  <a:srgbClr val="FFFFFF"/>
                </a:solidFill>
                <a:latin typeface="Georgia"/>
                <a:ea typeface="Georgia"/>
                <a:cs typeface="Georgia"/>
                <a:sym typeface="Georgia"/>
              </a:rPr>
              <a:t>A fixed number of timesteps</a:t>
            </a:r>
            <a:endParaRPr sz="1800">
              <a:solidFill>
                <a:srgbClr val="FFFFFF"/>
              </a:solidFill>
              <a:latin typeface="Georgia"/>
              <a:ea typeface="Georgia"/>
              <a:cs typeface="Georgia"/>
              <a:sym typeface="Georgia"/>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5" name="Shape 255"/>
        <p:cNvGrpSpPr/>
        <p:nvPr/>
      </p:nvGrpSpPr>
      <p:grpSpPr>
        <a:xfrm>
          <a:off x="0" y="0"/>
          <a:ext cx="0" cy="0"/>
          <a:chOff x="0" y="0"/>
          <a:chExt cx="0" cy="0"/>
        </a:xfrm>
      </p:grpSpPr>
      <p:sp>
        <p:nvSpPr>
          <p:cNvPr id="256" name="Shape 256"/>
          <p:cNvSpPr txBox="1"/>
          <p:nvPr>
            <p:ph type="title"/>
          </p:nvPr>
        </p:nvSpPr>
        <p:spPr>
          <a:xfrm>
            <a:off x="608274" y="236450"/>
            <a:ext cx="8092800" cy="75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Truncated BPTT</a:t>
            </a:r>
            <a:endParaRPr b="1">
              <a:latin typeface="Georgia"/>
              <a:ea typeface="Georgia"/>
              <a:cs typeface="Georgia"/>
              <a:sym typeface="Georgia"/>
            </a:endParaRPr>
          </a:p>
        </p:txBody>
      </p:sp>
      <p:sp>
        <p:nvSpPr>
          <p:cNvPr id="257" name="Shape 25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258" name="Shape 258"/>
          <p:cNvSpPr txBox="1"/>
          <p:nvPr/>
        </p:nvSpPr>
        <p:spPr>
          <a:xfrm>
            <a:off x="1137625" y="1189475"/>
            <a:ext cx="7034100" cy="31881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400">
                <a:solidFill>
                  <a:srgbClr val="FFFFFF"/>
                </a:solidFill>
                <a:latin typeface="Georgia"/>
                <a:ea typeface="Georgia"/>
                <a:cs typeface="Georgia"/>
                <a:sym typeface="Georgia"/>
              </a:rPr>
              <a:t>A fixed number of timesteps</a:t>
            </a:r>
            <a:endParaRPr sz="2400">
              <a:solidFill>
                <a:srgbClr val="FFFFFF"/>
              </a:solidFill>
              <a:latin typeface="Georgia"/>
              <a:ea typeface="Georgia"/>
              <a:cs typeface="Georgia"/>
              <a:sym typeface="Georgia"/>
            </a:endParaRPr>
          </a:p>
          <a:p>
            <a:pPr indent="0" lvl="0" marL="0" rtl="0">
              <a:spcBef>
                <a:spcPts val="0"/>
              </a:spcBef>
              <a:spcAft>
                <a:spcPts val="0"/>
              </a:spcAft>
              <a:buNone/>
            </a:pPr>
            <a:r>
              <a:t/>
            </a:r>
            <a:endParaRPr sz="2400">
              <a:solidFill>
                <a:srgbClr val="FFFFFF"/>
              </a:solidFill>
              <a:latin typeface="Georgia"/>
              <a:ea typeface="Georgia"/>
              <a:cs typeface="Georgia"/>
              <a:sym typeface="Georgia"/>
            </a:endParaRPr>
          </a:p>
          <a:p>
            <a:pPr indent="-342900" lvl="0" marL="457200" rtl="0">
              <a:spcBef>
                <a:spcPts val="0"/>
              </a:spcBef>
              <a:spcAft>
                <a:spcPts val="0"/>
              </a:spcAft>
              <a:buClr>
                <a:srgbClr val="FFFFFF"/>
              </a:buClr>
              <a:buSzPts val="1800"/>
              <a:buFont typeface="Georgia"/>
              <a:buChar char="●"/>
            </a:pPr>
            <a:r>
              <a:rPr lang="en" sz="1800">
                <a:solidFill>
                  <a:srgbClr val="FFFFFF"/>
                </a:solidFill>
                <a:latin typeface="Georgia"/>
                <a:ea typeface="Georgia"/>
                <a:cs typeface="Georgia"/>
                <a:sym typeface="Georgia"/>
              </a:rPr>
              <a:t>Won’t be able to capture the full sequential dependencies</a:t>
            </a:r>
            <a:endParaRPr sz="1800">
              <a:solidFill>
                <a:srgbClr val="FFFFFF"/>
              </a:solidFill>
              <a:latin typeface="Georgia"/>
              <a:ea typeface="Georgia"/>
              <a:cs typeface="Georgia"/>
              <a:sym typeface="Georgia"/>
            </a:endParaRPr>
          </a:p>
          <a:p>
            <a:pPr indent="-342900" lvl="0" marL="457200" rtl="0">
              <a:spcBef>
                <a:spcPts val="0"/>
              </a:spcBef>
              <a:spcAft>
                <a:spcPts val="0"/>
              </a:spcAft>
              <a:buClr>
                <a:srgbClr val="FFFFFF"/>
              </a:buClr>
              <a:buSzPts val="1800"/>
              <a:buFont typeface="Georgia"/>
              <a:buChar char="●"/>
            </a:pPr>
            <a:r>
              <a:rPr lang="en" sz="1800">
                <a:solidFill>
                  <a:srgbClr val="FFFFFF"/>
                </a:solidFill>
                <a:latin typeface="Georgia"/>
                <a:ea typeface="Georgia"/>
                <a:cs typeface="Georgia"/>
                <a:sym typeface="Georgia"/>
              </a:rPr>
              <a:t>In non-eager TensorFlow, have to make sure all inputs are of the same length</a:t>
            </a:r>
            <a:endParaRPr sz="1800">
              <a:solidFill>
                <a:srgbClr val="FFFFFF"/>
              </a:solidFill>
              <a:latin typeface="Georgia"/>
              <a:ea typeface="Georgia"/>
              <a:cs typeface="Georgia"/>
              <a:sym typeface="Georgia"/>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2" name="Shape 262"/>
        <p:cNvGrpSpPr/>
        <p:nvPr/>
      </p:nvGrpSpPr>
      <p:grpSpPr>
        <a:xfrm>
          <a:off x="0" y="0"/>
          <a:ext cx="0" cy="0"/>
          <a:chOff x="0" y="0"/>
          <a:chExt cx="0" cy="0"/>
        </a:xfrm>
      </p:grpSpPr>
      <p:sp>
        <p:nvSpPr>
          <p:cNvPr id="263" name="Shape 263"/>
          <p:cNvSpPr txBox="1"/>
          <p:nvPr>
            <p:ph type="title"/>
          </p:nvPr>
        </p:nvSpPr>
        <p:spPr>
          <a:xfrm>
            <a:off x="608274" y="236450"/>
            <a:ext cx="8092800" cy="75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Exploding/vanishing Gradients</a:t>
            </a:r>
            <a:endParaRPr b="1">
              <a:latin typeface="Georgia"/>
              <a:ea typeface="Georgia"/>
              <a:cs typeface="Georgia"/>
              <a:sym typeface="Georgia"/>
            </a:endParaRPr>
          </a:p>
        </p:txBody>
      </p:sp>
      <p:sp>
        <p:nvSpPr>
          <p:cNvPr id="264" name="Shape 26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pic>
        <p:nvPicPr>
          <p:cNvPr id="265" name="Shape 265"/>
          <p:cNvPicPr preferRelativeResize="0"/>
          <p:nvPr/>
        </p:nvPicPr>
        <p:blipFill>
          <a:blip r:embed="rId3">
            <a:alphaModFix/>
          </a:blip>
          <a:stretch>
            <a:fillRect/>
          </a:stretch>
        </p:blipFill>
        <p:spPr>
          <a:xfrm>
            <a:off x="1213200" y="994850"/>
            <a:ext cx="6717586" cy="3843851"/>
          </a:xfrm>
          <a:prstGeom prst="rect">
            <a:avLst/>
          </a:prstGeom>
          <a:noFill/>
          <a:ln>
            <a:noFill/>
          </a:ln>
        </p:spPr>
      </p:pic>
      <p:sp>
        <p:nvSpPr>
          <p:cNvPr id="266" name="Shape 266"/>
          <p:cNvSpPr txBox="1"/>
          <p:nvPr/>
        </p:nvSpPr>
        <p:spPr>
          <a:xfrm>
            <a:off x="121975" y="4838700"/>
            <a:ext cx="3801600" cy="304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 sz="900">
                <a:solidFill>
                  <a:srgbClr val="FFFFFF"/>
                </a:solidFill>
                <a:latin typeface="EB Garamond"/>
                <a:ea typeface="EB Garamond"/>
                <a:cs typeface="EB Garamond"/>
                <a:sym typeface="EB Garamond"/>
              </a:rPr>
              <a:t>Graph by Denny Britz (</a:t>
            </a:r>
            <a:r>
              <a:rPr lang="en" sz="900" u="sng">
                <a:solidFill>
                  <a:schemeClr val="hlink"/>
                </a:solidFill>
                <a:latin typeface="EB Garamond"/>
                <a:ea typeface="EB Garamond"/>
                <a:cs typeface="EB Garamond"/>
                <a:sym typeface="EB Garamond"/>
                <a:hlinkClick r:id="rId4"/>
              </a:rPr>
              <a:t>blog</a:t>
            </a:r>
            <a:r>
              <a:rPr lang="en" sz="900">
                <a:solidFill>
                  <a:srgbClr val="FFFFFF"/>
                </a:solidFill>
                <a:latin typeface="EB Garamond"/>
                <a:ea typeface="EB Garamond"/>
                <a:cs typeface="EB Garamond"/>
                <a:sym typeface="EB Garamond"/>
              </a:rPr>
              <a:t>)</a:t>
            </a:r>
            <a:endParaRPr sz="900">
              <a:solidFill>
                <a:srgbClr val="FFFFFF"/>
              </a:solidFill>
              <a:latin typeface="EB Garamond"/>
              <a:ea typeface="EB Garamond"/>
              <a:cs typeface="EB Garamond"/>
              <a:sym typeface="EB Garamon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0" name="Shape 270"/>
        <p:cNvGrpSpPr/>
        <p:nvPr/>
      </p:nvGrpSpPr>
      <p:grpSpPr>
        <a:xfrm>
          <a:off x="0" y="0"/>
          <a:ext cx="0" cy="0"/>
          <a:chOff x="0" y="0"/>
          <a:chExt cx="0" cy="0"/>
        </a:xfrm>
      </p:grpSpPr>
      <p:sp>
        <p:nvSpPr>
          <p:cNvPr id="271" name="Shape 271"/>
          <p:cNvSpPr txBox="1"/>
          <p:nvPr>
            <p:ph type="title"/>
          </p:nvPr>
        </p:nvSpPr>
        <p:spPr>
          <a:xfrm>
            <a:off x="608274" y="236450"/>
            <a:ext cx="8092800" cy="75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The problem with RNNs</a:t>
            </a:r>
            <a:endParaRPr b="1">
              <a:latin typeface="Georgia"/>
              <a:ea typeface="Georgia"/>
              <a:cs typeface="Georgia"/>
              <a:sym typeface="Georgia"/>
            </a:endParaRPr>
          </a:p>
        </p:txBody>
      </p:sp>
      <p:sp>
        <p:nvSpPr>
          <p:cNvPr id="272" name="Shape 27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273" name="Shape 273"/>
          <p:cNvSpPr txBox="1"/>
          <p:nvPr/>
        </p:nvSpPr>
        <p:spPr>
          <a:xfrm>
            <a:off x="1137625" y="1802725"/>
            <a:ext cx="7034100" cy="1953900"/>
          </a:xfrm>
          <a:prstGeom prst="rect">
            <a:avLst/>
          </a:prstGeom>
          <a:noFill/>
          <a:ln>
            <a:noFill/>
          </a:ln>
        </p:spPr>
        <p:txBody>
          <a:bodyPr anchorCtr="0" anchor="t" bIns="91425" lIns="91425" spcFirstLastPara="1" rIns="91425" wrap="square" tIns="91425">
            <a:noAutofit/>
          </a:bodyPr>
          <a:lstStyle/>
          <a:p>
            <a:pPr indent="-342900" lvl="0" marL="457200" rtl="0">
              <a:spcBef>
                <a:spcPts val="0"/>
              </a:spcBef>
              <a:spcAft>
                <a:spcPts val="0"/>
              </a:spcAft>
              <a:buClr>
                <a:srgbClr val="FFFFFF"/>
              </a:buClr>
              <a:buSzPts val="1800"/>
              <a:buFont typeface="Georgia"/>
              <a:buChar char="●"/>
            </a:pPr>
            <a:r>
              <a:rPr lang="en" sz="1800">
                <a:solidFill>
                  <a:srgbClr val="FFFFFF"/>
                </a:solidFill>
                <a:latin typeface="Georgia"/>
                <a:ea typeface="Georgia"/>
                <a:cs typeface="Georgia"/>
                <a:sym typeface="Georgia"/>
              </a:rPr>
              <a:t>In practice, RNNs aren’t very good at capturing long-term dependencies</a:t>
            </a:r>
            <a:endParaRPr sz="1800">
              <a:solidFill>
                <a:srgbClr val="FFFFFF"/>
              </a:solidFill>
              <a:latin typeface="Georgia"/>
              <a:ea typeface="Georgia"/>
              <a:cs typeface="Georgia"/>
              <a:sym typeface="Georgia"/>
            </a:endParaRPr>
          </a:p>
          <a:p>
            <a:pPr indent="0" lvl="0" marL="0" rtl="0">
              <a:spcBef>
                <a:spcPts val="0"/>
              </a:spcBef>
              <a:spcAft>
                <a:spcPts val="0"/>
              </a:spcAft>
              <a:buNone/>
            </a:pPr>
            <a:r>
              <a:t/>
            </a:r>
            <a:endParaRPr sz="1800">
              <a:solidFill>
                <a:srgbClr val="FFFFFF"/>
              </a:solidFill>
              <a:latin typeface="Georgia"/>
              <a:ea typeface="Georgia"/>
              <a:cs typeface="Georgia"/>
              <a:sym typeface="Georgia"/>
            </a:endParaRPr>
          </a:p>
          <a:p>
            <a:pPr indent="0" lvl="0" marL="0" rtl="0">
              <a:spcBef>
                <a:spcPts val="0"/>
              </a:spcBef>
              <a:spcAft>
                <a:spcPts val="0"/>
              </a:spcAft>
              <a:buNone/>
            </a:pPr>
            <a:r>
              <a:rPr lang="en" sz="1800">
                <a:solidFill>
                  <a:srgbClr val="FFFFFF"/>
                </a:solidFill>
                <a:latin typeface="Georgia"/>
                <a:ea typeface="Georgia"/>
                <a:cs typeface="Georgia"/>
                <a:sym typeface="Georgia"/>
              </a:rPr>
              <a:t>“I grew up in France… I speak fluent ???”</a:t>
            </a:r>
            <a:endParaRPr sz="1800">
              <a:solidFill>
                <a:srgbClr val="FFFFFF"/>
              </a:solidFill>
              <a:latin typeface="Georgia"/>
              <a:ea typeface="Georgia"/>
              <a:cs typeface="Georgia"/>
              <a:sym typeface="Georgia"/>
            </a:endParaRPr>
          </a:p>
          <a:p>
            <a:pPr indent="0" lvl="0" marL="0" rtl="0">
              <a:spcBef>
                <a:spcPts val="0"/>
              </a:spcBef>
              <a:spcAft>
                <a:spcPts val="0"/>
              </a:spcAft>
              <a:buNone/>
            </a:pPr>
            <a:r>
              <a:rPr lang="en" sz="1800">
                <a:solidFill>
                  <a:srgbClr val="FFFFFF"/>
                </a:solidFill>
                <a:latin typeface="Georgia"/>
                <a:ea typeface="Georgia"/>
                <a:cs typeface="Georgia"/>
                <a:sym typeface="Georgia"/>
              </a:rPr>
              <a:t>-&gt; Needs information from way back</a:t>
            </a:r>
            <a:endParaRPr sz="1800">
              <a:solidFill>
                <a:srgbClr val="FFFFFF"/>
              </a:solidFill>
              <a:latin typeface="Georgia"/>
              <a:ea typeface="Georgia"/>
              <a:cs typeface="Georgia"/>
              <a:sym typeface="Georgia"/>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7" name="Shape 277"/>
        <p:cNvGrpSpPr/>
        <p:nvPr/>
      </p:nvGrpSpPr>
      <p:grpSpPr>
        <a:xfrm>
          <a:off x="0" y="0"/>
          <a:ext cx="0" cy="0"/>
          <a:chOff x="0" y="0"/>
          <a:chExt cx="0" cy="0"/>
        </a:xfrm>
      </p:grpSpPr>
      <p:sp>
        <p:nvSpPr>
          <p:cNvPr id="278" name="Shape 278"/>
          <p:cNvSpPr txBox="1"/>
          <p:nvPr>
            <p:ph type="ctrTitle"/>
          </p:nvPr>
        </p:nvSpPr>
        <p:spPr>
          <a:xfrm>
            <a:off x="499500" y="2284300"/>
            <a:ext cx="8145000" cy="11400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latin typeface="Georgia"/>
                <a:ea typeface="Georgia"/>
                <a:cs typeface="Georgia"/>
                <a:sym typeface="Georgia"/>
              </a:rPr>
              <a:t>Gated Recurrent Units</a:t>
            </a:r>
            <a:endParaRPr>
              <a:latin typeface="Georgia"/>
              <a:ea typeface="Georgia"/>
              <a:cs typeface="Georgia"/>
              <a:sym typeface="Georgia"/>
            </a:endParaRPr>
          </a:p>
        </p:txBody>
      </p:sp>
      <p:sp>
        <p:nvSpPr>
          <p:cNvPr id="279" name="Shape 27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solidFill>
                  <a:schemeClr val="lt2"/>
                </a:solidFill>
              </a:rPr>
              <a:t>‹#›</a:t>
            </a:fld>
            <a:endParaRPr>
              <a:solidFill>
                <a:schemeClr val="lt2"/>
              </a:solidFill>
            </a:endParaRPr>
          </a:p>
        </p:txBody>
      </p:sp>
      <p:pic>
        <p:nvPicPr>
          <p:cNvPr id="280" name="Shape 280"/>
          <p:cNvPicPr preferRelativeResize="0"/>
          <p:nvPr/>
        </p:nvPicPr>
        <p:blipFill>
          <a:blip r:embed="rId3">
            <a:alphaModFix/>
          </a:blip>
          <a:stretch>
            <a:fillRect/>
          </a:stretch>
        </p:blipFill>
        <p:spPr>
          <a:xfrm>
            <a:off x="3809450" y="598975"/>
            <a:ext cx="1163600" cy="14688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4" name="Shape 284"/>
        <p:cNvGrpSpPr/>
        <p:nvPr/>
      </p:nvGrpSpPr>
      <p:grpSpPr>
        <a:xfrm>
          <a:off x="0" y="0"/>
          <a:ext cx="0" cy="0"/>
          <a:chOff x="0" y="0"/>
          <a:chExt cx="0" cy="0"/>
        </a:xfrm>
      </p:grpSpPr>
      <p:sp>
        <p:nvSpPr>
          <p:cNvPr id="285" name="Shape 285"/>
          <p:cNvSpPr txBox="1"/>
          <p:nvPr>
            <p:ph type="title"/>
          </p:nvPr>
        </p:nvSpPr>
        <p:spPr>
          <a:xfrm>
            <a:off x="608274" y="236450"/>
            <a:ext cx="8092800" cy="75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The rise of LSTMs</a:t>
            </a:r>
            <a:endParaRPr b="1">
              <a:latin typeface="Georgia"/>
              <a:ea typeface="Georgia"/>
              <a:cs typeface="Georgia"/>
              <a:sym typeface="Georgia"/>
            </a:endParaRPr>
          </a:p>
        </p:txBody>
      </p:sp>
      <p:sp>
        <p:nvSpPr>
          <p:cNvPr id="286" name="Shape 28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pic>
        <p:nvPicPr>
          <p:cNvPr id="287" name="Shape 287"/>
          <p:cNvPicPr preferRelativeResize="0"/>
          <p:nvPr/>
        </p:nvPicPr>
        <p:blipFill>
          <a:blip r:embed="rId3">
            <a:alphaModFix/>
          </a:blip>
          <a:stretch>
            <a:fillRect/>
          </a:stretch>
        </p:blipFill>
        <p:spPr>
          <a:xfrm>
            <a:off x="152400" y="1528000"/>
            <a:ext cx="8839203" cy="260208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1" name="Shape 291"/>
        <p:cNvGrpSpPr/>
        <p:nvPr/>
      </p:nvGrpSpPr>
      <p:grpSpPr>
        <a:xfrm>
          <a:off x="0" y="0"/>
          <a:ext cx="0" cy="0"/>
          <a:chOff x="0" y="0"/>
          <a:chExt cx="0" cy="0"/>
        </a:xfrm>
      </p:grpSpPr>
      <p:sp>
        <p:nvSpPr>
          <p:cNvPr id="292" name="Shape 292"/>
          <p:cNvSpPr txBox="1"/>
          <p:nvPr>
            <p:ph type="title"/>
          </p:nvPr>
        </p:nvSpPr>
        <p:spPr>
          <a:xfrm>
            <a:off x="608274" y="236450"/>
            <a:ext cx="8092800" cy="75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The rise of LSTMs</a:t>
            </a:r>
            <a:endParaRPr b="1">
              <a:latin typeface="Georgia"/>
              <a:ea typeface="Georgia"/>
              <a:cs typeface="Georgia"/>
              <a:sym typeface="Georgia"/>
            </a:endParaRPr>
          </a:p>
        </p:txBody>
      </p:sp>
      <p:sp>
        <p:nvSpPr>
          <p:cNvPr id="293" name="Shape 29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294" name="Shape 294"/>
          <p:cNvSpPr txBox="1"/>
          <p:nvPr/>
        </p:nvSpPr>
        <p:spPr>
          <a:xfrm>
            <a:off x="1137625" y="1189475"/>
            <a:ext cx="7034100" cy="3188100"/>
          </a:xfrm>
          <a:prstGeom prst="rect">
            <a:avLst/>
          </a:prstGeom>
          <a:noFill/>
          <a:ln>
            <a:noFill/>
          </a:ln>
        </p:spPr>
        <p:txBody>
          <a:bodyPr anchorCtr="0" anchor="t" bIns="91425" lIns="91425" spcFirstLastPara="1" rIns="91425" wrap="square" tIns="91425">
            <a:noAutofit/>
          </a:bodyPr>
          <a:lstStyle/>
          <a:p>
            <a:pPr indent="-381000" lvl="0" marL="457200" rtl="0">
              <a:spcBef>
                <a:spcPts val="0"/>
              </a:spcBef>
              <a:spcAft>
                <a:spcPts val="0"/>
              </a:spcAft>
              <a:buClr>
                <a:srgbClr val="FFFFFF"/>
              </a:buClr>
              <a:buSzPts val="2400"/>
              <a:buFont typeface="Georgia"/>
              <a:buChar char="●"/>
            </a:pPr>
            <a:r>
              <a:rPr lang="en" sz="2400">
                <a:solidFill>
                  <a:srgbClr val="FFFFFF"/>
                </a:solidFill>
                <a:latin typeface="Georgia"/>
                <a:ea typeface="Georgia"/>
                <a:cs typeface="Georgia"/>
                <a:sym typeface="Georgia"/>
              </a:rPr>
              <a:t>Using a gating mechanism to c</a:t>
            </a:r>
            <a:r>
              <a:rPr lang="en" sz="2400">
                <a:solidFill>
                  <a:srgbClr val="FFFFFF"/>
                </a:solidFill>
                <a:latin typeface="Georgia"/>
                <a:ea typeface="Georgia"/>
                <a:cs typeface="Georgia"/>
                <a:sym typeface="Georgia"/>
              </a:rPr>
              <a:t>ontrol </a:t>
            </a:r>
            <a:r>
              <a:rPr lang="en" sz="2400">
                <a:solidFill>
                  <a:srgbClr val="FFFFFF"/>
                </a:solidFill>
                <a:latin typeface="Georgia"/>
                <a:ea typeface="Georgia"/>
                <a:cs typeface="Georgia"/>
                <a:sym typeface="Georgia"/>
              </a:rPr>
              <a:t>what information to enter and emit from the cell at each timestep</a:t>
            </a:r>
            <a:endParaRPr sz="2400">
              <a:solidFill>
                <a:srgbClr val="FFFFFF"/>
              </a:solidFill>
              <a:latin typeface="Georgia"/>
              <a:ea typeface="Georgia"/>
              <a:cs typeface="Georgia"/>
              <a:sym typeface="Georgia"/>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8" name="Shape 298"/>
        <p:cNvGrpSpPr/>
        <p:nvPr/>
      </p:nvGrpSpPr>
      <p:grpSpPr>
        <a:xfrm>
          <a:off x="0" y="0"/>
          <a:ext cx="0" cy="0"/>
          <a:chOff x="0" y="0"/>
          <a:chExt cx="0" cy="0"/>
        </a:xfrm>
      </p:grpSpPr>
      <p:sp>
        <p:nvSpPr>
          <p:cNvPr id="299" name="Shape 299"/>
          <p:cNvSpPr txBox="1"/>
          <p:nvPr>
            <p:ph type="title"/>
          </p:nvPr>
        </p:nvSpPr>
        <p:spPr>
          <a:xfrm>
            <a:off x="608274" y="236450"/>
            <a:ext cx="8092800" cy="75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The rise of LSTMs</a:t>
            </a:r>
            <a:endParaRPr b="1">
              <a:latin typeface="Georgia"/>
              <a:ea typeface="Georgia"/>
              <a:cs typeface="Georgia"/>
              <a:sym typeface="Georgia"/>
            </a:endParaRPr>
          </a:p>
        </p:txBody>
      </p:sp>
      <p:sp>
        <p:nvSpPr>
          <p:cNvPr id="300" name="Shape 30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301" name="Shape 301"/>
          <p:cNvSpPr txBox="1"/>
          <p:nvPr/>
        </p:nvSpPr>
        <p:spPr>
          <a:xfrm>
            <a:off x="1137625" y="1189475"/>
            <a:ext cx="7034100" cy="3188100"/>
          </a:xfrm>
          <a:prstGeom prst="rect">
            <a:avLst/>
          </a:prstGeom>
          <a:noFill/>
          <a:ln>
            <a:noFill/>
          </a:ln>
        </p:spPr>
        <p:txBody>
          <a:bodyPr anchorCtr="0" anchor="t" bIns="91425" lIns="91425" spcFirstLastPara="1" rIns="91425" wrap="square" tIns="91425">
            <a:noAutofit/>
          </a:bodyPr>
          <a:lstStyle/>
          <a:p>
            <a:pPr indent="-330200" lvl="0" marL="457200" rtl="0">
              <a:spcBef>
                <a:spcPts val="0"/>
              </a:spcBef>
              <a:spcAft>
                <a:spcPts val="0"/>
              </a:spcAft>
              <a:buClr>
                <a:srgbClr val="FFFFFF"/>
              </a:buClr>
              <a:buSzPts val="1600"/>
              <a:buFont typeface="Georgia"/>
              <a:buChar char="●"/>
            </a:pPr>
            <a:r>
              <a:rPr lang="en" sz="1600">
                <a:solidFill>
                  <a:srgbClr val="FFFFFF"/>
                </a:solidFill>
                <a:latin typeface="Georgia"/>
                <a:ea typeface="Georgia"/>
                <a:cs typeface="Georgia"/>
                <a:sym typeface="Georgia"/>
              </a:rPr>
              <a:t>input gate: how much of the current input to let through.</a:t>
            </a:r>
            <a:endParaRPr sz="1600">
              <a:solidFill>
                <a:srgbClr val="FFFFFF"/>
              </a:solidFill>
              <a:latin typeface="Georgia"/>
              <a:ea typeface="Georgia"/>
              <a:cs typeface="Georgia"/>
              <a:sym typeface="Georgia"/>
            </a:endParaRPr>
          </a:p>
          <a:p>
            <a:pPr indent="-330200" lvl="0" marL="457200" rtl="0">
              <a:spcBef>
                <a:spcPts val="0"/>
              </a:spcBef>
              <a:spcAft>
                <a:spcPts val="0"/>
              </a:spcAft>
              <a:buClr>
                <a:srgbClr val="FFFFFF"/>
              </a:buClr>
              <a:buSzPts val="1600"/>
              <a:buFont typeface="Georgia"/>
              <a:buChar char="●"/>
            </a:pPr>
            <a:r>
              <a:rPr lang="en" sz="1600">
                <a:solidFill>
                  <a:srgbClr val="FFFFFF"/>
                </a:solidFill>
                <a:latin typeface="Georgia"/>
                <a:ea typeface="Georgia"/>
                <a:cs typeface="Georgia"/>
                <a:sym typeface="Georgia"/>
              </a:rPr>
              <a:t>forget gate: how much of the previous state to take into account. </a:t>
            </a:r>
            <a:endParaRPr sz="1600">
              <a:solidFill>
                <a:srgbClr val="FFFFFF"/>
              </a:solidFill>
              <a:latin typeface="Georgia"/>
              <a:ea typeface="Georgia"/>
              <a:cs typeface="Georgia"/>
              <a:sym typeface="Georgia"/>
            </a:endParaRPr>
          </a:p>
          <a:p>
            <a:pPr indent="-330200" lvl="0" marL="457200" rtl="0">
              <a:spcBef>
                <a:spcPts val="0"/>
              </a:spcBef>
              <a:spcAft>
                <a:spcPts val="0"/>
              </a:spcAft>
              <a:buClr>
                <a:srgbClr val="FFFFFF"/>
              </a:buClr>
              <a:buSzPts val="1600"/>
              <a:buFont typeface="Georgia"/>
              <a:buChar char="●"/>
            </a:pPr>
            <a:r>
              <a:rPr lang="en" sz="1600">
                <a:solidFill>
                  <a:srgbClr val="FFFFFF"/>
                </a:solidFill>
                <a:latin typeface="Georgia"/>
                <a:ea typeface="Georgia"/>
                <a:cs typeface="Georgia"/>
                <a:sym typeface="Georgia"/>
              </a:rPr>
              <a:t>output gate: how much of the hidden state to expose to the next step.</a:t>
            </a:r>
            <a:endParaRPr sz="1600">
              <a:solidFill>
                <a:srgbClr val="FFFFFF"/>
              </a:solidFill>
              <a:latin typeface="Georgia"/>
              <a:ea typeface="Georgia"/>
              <a:cs typeface="Georgia"/>
              <a:sym typeface="Georgia"/>
            </a:endParaRPr>
          </a:p>
          <a:p>
            <a:pPr indent="-330200" lvl="0" marL="457200" rtl="0">
              <a:spcBef>
                <a:spcPts val="0"/>
              </a:spcBef>
              <a:spcAft>
                <a:spcPts val="0"/>
              </a:spcAft>
              <a:buClr>
                <a:srgbClr val="FFFFFF"/>
              </a:buClr>
              <a:buSzPts val="1600"/>
              <a:buFont typeface="Georgia"/>
              <a:buChar char="●"/>
            </a:pPr>
            <a:r>
              <a:rPr lang="en" sz="1600">
                <a:solidFill>
                  <a:srgbClr val="FFFFFF"/>
                </a:solidFill>
                <a:latin typeface="Georgia"/>
                <a:ea typeface="Georgia"/>
                <a:cs typeface="Georgia"/>
                <a:sym typeface="Georgia"/>
              </a:rPr>
              <a:t>candidate gate</a:t>
            </a:r>
            <a:endParaRPr sz="1600">
              <a:solidFill>
                <a:srgbClr val="FFFFFF"/>
              </a:solidFill>
              <a:latin typeface="Georgia"/>
              <a:ea typeface="Georgia"/>
              <a:cs typeface="Georgia"/>
              <a:sym typeface="Georgia"/>
            </a:endParaRPr>
          </a:p>
          <a:p>
            <a:pPr indent="-330200" lvl="0" marL="457200" rtl="0">
              <a:spcBef>
                <a:spcPts val="0"/>
              </a:spcBef>
              <a:spcAft>
                <a:spcPts val="0"/>
              </a:spcAft>
              <a:buClr>
                <a:srgbClr val="FFFFFF"/>
              </a:buClr>
              <a:buSzPts val="1600"/>
              <a:buFont typeface="Georgia"/>
              <a:buChar char="●"/>
            </a:pPr>
            <a:r>
              <a:rPr lang="en" sz="1600">
                <a:solidFill>
                  <a:srgbClr val="FFFFFF"/>
                </a:solidFill>
                <a:latin typeface="Georgia"/>
                <a:ea typeface="Georgia"/>
                <a:cs typeface="Georgia"/>
                <a:sym typeface="Georgia"/>
              </a:rPr>
              <a:t>final memory cell</a:t>
            </a:r>
            <a:endParaRPr sz="1600">
              <a:solidFill>
                <a:srgbClr val="FFFFFF"/>
              </a:solidFill>
              <a:latin typeface="Georgia"/>
              <a:ea typeface="Georgia"/>
              <a:cs typeface="Georgia"/>
              <a:sym typeface="Georgia"/>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5" name="Shape 305"/>
        <p:cNvGrpSpPr/>
        <p:nvPr/>
      </p:nvGrpSpPr>
      <p:grpSpPr>
        <a:xfrm>
          <a:off x="0" y="0"/>
          <a:ext cx="0" cy="0"/>
          <a:chOff x="0" y="0"/>
          <a:chExt cx="0" cy="0"/>
        </a:xfrm>
      </p:grpSpPr>
      <p:sp>
        <p:nvSpPr>
          <p:cNvPr id="306" name="Shape 306"/>
          <p:cNvSpPr txBox="1"/>
          <p:nvPr>
            <p:ph type="title"/>
          </p:nvPr>
        </p:nvSpPr>
        <p:spPr>
          <a:xfrm>
            <a:off x="608274" y="236450"/>
            <a:ext cx="8092800" cy="75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The rise of LSTMs</a:t>
            </a:r>
            <a:endParaRPr b="1">
              <a:latin typeface="Georgia"/>
              <a:ea typeface="Georgia"/>
              <a:cs typeface="Georgia"/>
              <a:sym typeface="Georgia"/>
            </a:endParaRPr>
          </a:p>
        </p:txBody>
      </p:sp>
      <p:sp>
        <p:nvSpPr>
          <p:cNvPr id="307" name="Shape 30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308" name="Shape 308"/>
          <p:cNvSpPr txBox="1"/>
          <p:nvPr/>
        </p:nvSpPr>
        <p:spPr>
          <a:xfrm>
            <a:off x="833450" y="4597425"/>
            <a:ext cx="2925600" cy="3936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solidFill>
                <a:srgbClr val="FFFFFF"/>
              </a:solidFill>
            </a:endParaRPr>
          </a:p>
        </p:txBody>
      </p:sp>
      <p:pic>
        <p:nvPicPr>
          <p:cNvPr id="309" name="Shape 309"/>
          <p:cNvPicPr preferRelativeResize="0"/>
          <p:nvPr/>
        </p:nvPicPr>
        <p:blipFill>
          <a:blip r:embed="rId3">
            <a:alphaModFix/>
          </a:blip>
          <a:stretch>
            <a:fillRect/>
          </a:stretch>
        </p:blipFill>
        <p:spPr>
          <a:xfrm>
            <a:off x="933450" y="1303700"/>
            <a:ext cx="7277100" cy="2800350"/>
          </a:xfrm>
          <a:prstGeom prst="rect">
            <a:avLst/>
          </a:prstGeom>
          <a:noFill/>
          <a:ln>
            <a:noFill/>
          </a:ln>
        </p:spPr>
      </p:pic>
      <p:sp>
        <p:nvSpPr>
          <p:cNvPr id="310" name="Shape 310"/>
          <p:cNvSpPr txBox="1"/>
          <p:nvPr/>
        </p:nvSpPr>
        <p:spPr>
          <a:xfrm>
            <a:off x="121975" y="4838700"/>
            <a:ext cx="5355300" cy="304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 sz="900">
                <a:solidFill>
                  <a:srgbClr val="FFFFFF"/>
                </a:solidFill>
                <a:latin typeface="EB Garamond"/>
                <a:ea typeface="EB Garamond"/>
                <a:cs typeface="EB Garamond"/>
                <a:sym typeface="EB Garamond"/>
              </a:rPr>
              <a:t>From CS 224D Lecture Note</a:t>
            </a:r>
            <a:endParaRPr sz="900">
              <a:solidFill>
                <a:srgbClr val="FFFFFF"/>
              </a:solidFill>
              <a:latin typeface="EB Garamond"/>
              <a:ea typeface="EB Garamond"/>
              <a:cs typeface="EB Garamond"/>
              <a:sym typeface="EB Garamon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 name="Shape 111"/>
        <p:cNvGrpSpPr/>
        <p:nvPr/>
      </p:nvGrpSpPr>
      <p:grpSpPr>
        <a:xfrm>
          <a:off x="0" y="0"/>
          <a:ext cx="0" cy="0"/>
          <a:chOff x="0" y="0"/>
          <a:chExt cx="0" cy="0"/>
        </a:xfrm>
      </p:grpSpPr>
      <p:sp>
        <p:nvSpPr>
          <p:cNvPr id="112" name="Shape 11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Boston Dynamics</a:t>
            </a:r>
            <a:endParaRPr b="1">
              <a:latin typeface="Georgia"/>
              <a:ea typeface="Georgia"/>
              <a:cs typeface="Georgia"/>
              <a:sym typeface="Georgia"/>
            </a:endParaRPr>
          </a:p>
        </p:txBody>
      </p:sp>
      <p:sp>
        <p:nvSpPr>
          <p:cNvPr id="113" name="Shape 1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114" name="Shape 114" title="Hey Buddy, Can You Give Me a Hand?">
            <a:hlinkClick r:id="rId3"/>
          </p:cNvPr>
          <p:cNvSpPr/>
          <p:nvPr/>
        </p:nvSpPr>
        <p:spPr>
          <a:xfrm>
            <a:off x="2369425" y="1169350"/>
            <a:ext cx="4572000" cy="3429000"/>
          </a:xfrm>
          <a:prstGeom prst="rect">
            <a:avLst/>
          </a:prstGeom>
          <a:blipFill>
            <a:blip r:embed="rId4">
              <a:alphaModFix/>
            </a:blip>
            <a:stretch>
              <a:fillRect/>
            </a:stretch>
          </a:blipFill>
          <a:ln>
            <a:noFill/>
          </a:ln>
        </p:spPr>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4" name="Shape 314"/>
        <p:cNvGrpSpPr/>
        <p:nvPr/>
      </p:nvGrpSpPr>
      <p:grpSpPr>
        <a:xfrm>
          <a:off x="0" y="0"/>
          <a:ext cx="0" cy="0"/>
          <a:chOff x="0" y="0"/>
          <a:chExt cx="0" cy="0"/>
        </a:xfrm>
      </p:grpSpPr>
      <p:sp>
        <p:nvSpPr>
          <p:cNvPr id="315" name="Shape 315"/>
          <p:cNvSpPr txBox="1"/>
          <p:nvPr>
            <p:ph type="title"/>
          </p:nvPr>
        </p:nvSpPr>
        <p:spPr>
          <a:xfrm>
            <a:off x="608274" y="236450"/>
            <a:ext cx="8092800" cy="75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The rise of LSTMs</a:t>
            </a:r>
            <a:endParaRPr b="1">
              <a:latin typeface="Georgia"/>
              <a:ea typeface="Georgia"/>
              <a:cs typeface="Georgia"/>
              <a:sym typeface="Georgia"/>
            </a:endParaRPr>
          </a:p>
        </p:txBody>
      </p:sp>
      <p:sp>
        <p:nvSpPr>
          <p:cNvPr id="316" name="Shape 3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pic>
        <p:nvPicPr>
          <p:cNvPr id="317" name="Shape 317"/>
          <p:cNvPicPr preferRelativeResize="0"/>
          <p:nvPr/>
        </p:nvPicPr>
        <p:blipFill>
          <a:blip r:embed="rId3">
            <a:alphaModFix/>
          </a:blip>
          <a:stretch>
            <a:fillRect/>
          </a:stretch>
        </p:blipFill>
        <p:spPr>
          <a:xfrm>
            <a:off x="1917801" y="768550"/>
            <a:ext cx="5308392" cy="4036974"/>
          </a:xfrm>
          <a:prstGeom prst="rect">
            <a:avLst/>
          </a:prstGeom>
          <a:noFill/>
          <a:ln>
            <a:noFill/>
          </a:ln>
        </p:spPr>
      </p:pic>
      <p:sp>
        <p:nvSpPr>
          <p:cNvPr id="318" name="Shape 318"/>
          <p:cNvSpPr txBox="1"/>
          <p:nvPr/>
        </p:nvSpPr>
        <p:spPr>
          <a:xfrm>
            <a:off x="121975" y="4838700"/>
            <a:ext cx="5355300" cy="304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 sz="900">
                <a:solidFill>
                  <a:srgbClr val="FFFFFF"/>
                </a:solidFill>
                <a:latin typeface="EB Garamond"/>
                <a:ea typeface="EB Garamond"/>
                <a:cs typeface="EB Garamond"/>
                <a:sym typeface="EB Garamond"/>
              </a:rPr>
              <a:t>From CS 224D Lecture Note</a:t>
            </a:r>
            <a:endParaRPr sz="900">
              <a:solidFill>
                <a:srgbClr val="FFFFFF"/>
              </a:solidFill>
              <a:latin typeface="EB Garamond"/>
              <a:ea typeface="EB Garamond"/>
              <a:cs typeface="EB Garamond"/>
              <a:sym typeface="EB Garamon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2" name="Shape 322"/>
        <p:cNvGrpSpPr/>
        <p:nvPr/>
      </p:nvGrpSpPr>
      <p:grpSpPr>
        <a:xfrm>
          <a:off x="0" y="0"/>
          <a:ext cx="0" cy="0"/>
          <a:chOff x="0" y="0"/>
          <a:chExt cx="0" cy="0"/>
        </a:xfrm>
      </p:grpSpPr>
      <p:sp>
        <p:nvSpPr>
          <p:cNvPr id="323" name="Shape 323"/>
          <p:cNvSpPr txBox="1"/>
          <p:nvPr>
            <p:ph type="title"/>
          </p:nvPr>
        </p:nvSpPr>
        <p:spPr>
          <a:xfrm>
            <a:off x="608274" y="236450"/>
            <a:ext cx="8092800" cy="75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The rise of LSTMs</a:t>
            </a:r>
            <a:endParaRPr b="1">
              <a:latin typeface="Georgia"/>
              <a:ea typeface="Georgia"/>
              <a:cs typeface="Georgia"/>
              <a:sym typeface="Georgia"/>
            </a:endParaRPr>
          </a:p>
        </p:txBody>
      </p:sp>
      <p:sp>
        <p:nvSpPr>
          <p:cNvPr id="324" name="Shape 3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325" name="Shape 325"/>
          <p:cNvSpPr txBox="1"/>
          <p:nvPr/>
        </p:nvSpPr>
        <p:spPr>
          <a:xfrm>
            <a:off x="1137625" y="1189475"/>
            <a:ext cx="7034100" cy="31881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t/>
            </a:r>
            <a:endParaRPr sz="2400">
              <a:solidFill>
                <a:srgbClr val="FFFFFF"/>
              </a:solidFill>
              <a:latin typeface="Georgia"/>
              <a:ea typeface="Georgia"/>
              <a:cs typeface="Georgia"/>
              <a:sym typeface="Georgia"/>
            </a:endParaRPr>
          </a:p>
          <a:p>
            <a:pPr indent="-381000" lvl="0" marL="457200" rtl="0">
              <a:spcBef>
                <a:spcPts val="0"/>
              </a:spcBef>
              <a:spcAft>
                <a:spcPts val="0"/>
              </a:spcAft>
              <a:buClr>
                <a:srgbClr val="FFFFFF"/>
              </a:buClr>
              <a:buSzPts val="2400"/>
              <a:buFont typeface="Georgia"/>
              <a:buChar char="●"/>
            </a:pPr>
            <a:r>
              <a:rPr lang="en" sz="2400">
                <a:solidFill>
                  <a:srgbClr val="FFFFFF"/>
                </a:solidFill>
                <a:latin typeface="Georgia"/>
                <a:ea typeface="Georgia"/>
                <a:cs typeface="Georgia"/>
                <a:sym typeface="Georgia"/>
              </a:rPr>
              <a:t>Closer to how humans process information</a:t>
            </a:r>
            <a:endParaRPr sz="2400">
              <a:solidFill>
                <a:srgbClr val="FFFFFF"/>
              </a:solidFill>
              <a:latin typeface="Georgia"/>
              <a:ea typeface="Georgia"/>
              <a:cs typeface="Georgia"/>
              <a:sym typeface="Georgia"/>
            </a:endParaRPr>
          </a:p>
          <a:p>
            <a:pPr indent="-381000" lvl="0" marL="457200" rtl="0">
              <a:spcBef>
                <a:spcPts val="0"/>
              </a:spcBef>
              <a:spcAft>
                <a:spcPts val="0"/>
              </a:spcAft>
              <a:buClr>
                <a:srgbClr val="FFFFFF"/>
              </a:buClr>
              <a:buSzPts val="2400"/>
              <a:buFont typeface="Georgia"/>
              <a:buChar char="●"/>
            </a:pPr>
            <a:r>
              <a:rPr lang="en" sz="2400">
                <a:solidFill>
                  <a:srgbClr val="FFFFFF"/>
                </a:solidFill>
                <a:latin typeface="Georgia"/>
                <a:ea typeface="Georgia"/>
                <a:cs typeface="Georgia"/>
                <a:sym typeface="Georgia"/>
              </a:rPr>
              <a:t>The idea is not new. Hochreiter and Schmidhuber published the paper in 1997*</a:t>
            </a:r>
            <a:endParaRPr sz="2400">
              <a:solidFill>
                <a:srgbClr val="FFFFFF"/>
              </a:solidFill>
              <a:latin typeface="Georgia"/>
              <a:ea typeface="Georgia"/>
              <a:cs typeface="Georgia"/>
              <a:sym typeface="Georgia"/>
            </a:endParaRPr>
          </a:p>
        </p:txBody>
      </p:sp>
      <p:sp>
        <p:nvSpPr>
          <p:cNvPr id="326" name="Shape 326"/>
          <p:cNvSpPr txBox="1"/>
          <p:nvPr/>
        </p:nvSpPr>
        <p:spPr>
          <a:xfrm>
            <a:off x="121975" y="4838700"/>
            <a:ext cx="5355300" cy="304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 sz="900">
                <a:solidFill>
                  <a:srgbClr val="FFFFFF"/>
                </a:solidFill>
                <a:latin typeface="EB Garamond"/>
                <a:ea typeface="EB Garamond"/>
                <a:cs typeface="EB Garamond"/>
                <a:sym typeface="EB Garamond"/>
              </a:rPr>
              <a:t>*Hochreiter, Sepp, and Jürgen Schmidhuber. "Long short-term memory." Neural computation 9.8 (1997): 1735-1780.</a:t>
            </a:r>
            <a:endParaRPr sz="900">
              <a:solidFill>
                <a:srgbClr val="FFFFFF"/>
              </a:solidFill>
              <a:latin typeface="EB Garamond"/>
              <a:ea typeface="EB Garamond"/>
              <a:cs typeface="EB Garamond"/>
              <a:sym typeface="EB Garamond"/>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0" name="Shape 330"/>
        <p:cNvGrpSpPr/>
        <p:nvPr/>
      </p:nvGrpSpPr>
      <p:grpSpPr>
        <a:xfrm>
          <a:off x="0" y="0"/>
          <a:ext cx="0" cy="0"/>
          <a:chOff x="0" y="0"/>
          <a:chExt cx="0" cy="0"/>
        </a:xfrm>
      </p:grpSpPr>
      <p:sp>
        <p:nvSpPr>
          <p:cNvPr id="331" name="Shape 331"/>
          <p:cNvSpPr txBox="1"/>
          <p:nvPr>
            <p:ph type="title"/>
          </p:nvPr>
        </p:nvSpPr>
        <p:spPr>
          <a:xfrm>
            <a:off x="608274" y="236450"/>
            <a:ext cx="8092800" cy="75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The rise of LSTMs</a:t>
            </a:r>
            <a:endParaRPr b="1">
              <a:latin typeface="Georgia"/>
              <a:ea typeface="Georgia"/>
              <a:cs typeface="Georgia"/>
              <a:sym typeface="Georgia"/>
            </a:endParaRPr>
          </a:p>
        </p:txBody>
      </p:sp>
      <p:sp>
        <p:nvSpPr>
          <p:cNvPr id="332" name="Shape 33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333" name="Shape 333"/>
          <p:cNvSpPr txBox="1"/>
          <p:nvPr/>
        </p:nvSpPr>
        <p:spPr>
          <a:xfrm>
            <a:off x="1860925" y="4861700"/>
            <a:ext cx="5244000" cy="3936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a:solidFill>
                  <a:srgbClr val="FFFFFF"/>
                </a:solidFill>
              </a:rPr>
              <a:t>Visualization of LSTM in action by Alex Graves (DeepMind)</a:t>
            </a:r>
            <a:endParaRPr>
              <a:solidFill>
                <a:srgbClr val="FFFFFF"/>
              </a:solidFill>
            </a:endParaRPr>
          </a:p>
          <a:p>
            <a:pPr indent="0" lvl="0" marL="0" rtl="0">
              <a:spcBef>
                <a:spcPts val="0"/>
              </a:spcBef>
              <a:spcAft>
                <a:spcPts val="0"/>
              </a:spcAft>
              <a:buNone/>
            </a:pPr>
            <a:r>
              <a:t/>
            </a:r>
            <a:endParaRPr>
              <a:solidFill>
                <a:srgbClr val="FFFFFF"/>
              </a:solidFill>
            </a:endParaRPr>
          </a:p>
        </p:txBody>
      </p:sp>
      <p:sp>
        <p:nvSpPr>
          <p:cNvPr id="334" name="Shape 334" title="LSTM RNN Demo">
            <a:hlinkClick r:id="rId3"/>
          </p:cNvPr>
          <p:cNvSpPr/>
          <p:nvPr/>
        </p:nvSpPr>
        <p:spPr>
          <a:xfrm>
            <a:off x="1809275" y="808677"/>
            <a:ext cx="5295653" cy="3971725"/>
          </a:xfrm>
          <a:prstGeom prst="rect">
            <a:avLst/>
          </a:prstGeom>
          <a:blipFill>
            <a:blip r:embed="rId4">
              <a:alphaModFix/>
            </a:blip>
            <a:stretch>
              <a:fillRect/>
            </a:stretch>
          </a:blipFill>
          <a:ln>
            <a:noFill/>
          </a:ln>
        </p:spPr>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8" name="Shape 338"/>
        <p:cNvGrpSpPr/>
        <p:nvPr/>
      </p:nvGrpSpPr>
      <p:grpSpPr>
        <a:xfrm>
          <a:off x="0" y="0"/>
          <a:ext cx="0" cy="0"/>
          <a:chOff x="0" y="0"/>
          <a:chExt cx="0" cy="0"/>
        </a:xfrm>
      </p:grpSpPr>
      <p:sp>
        <p:nvSpPr>
          <p:cNvPr id="339" name="Shape 339"/>
          <p:cNvSpPr txBox="1"/>
          <p:nvPr>
            <p:ph type="title"/>
          </p:nvPr>
        </p:nvSpPr>
        <p:spPr>
          <a:xfrm>
            <a:off x="608274" y="236450"/>
            <a:ext cx="8092800" cy="75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LSTMs vs GRUs</a:t>
            </a:r>
            <a:endParaRPr b="1">
              <a:latin typeface="Georgia"/>
              <a:ea typeface="Georgia"/>
              <a:cs typeface="Georgia"/>
              <a:sym typeface="Georgia"/>
            </a:endParaRPr>
          </a:p>
        </p:txBody>
      </p:sp>
      <p:sp>
        <p:nvSpPr>
          <p:cNvPr id="340" name="Shape 34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341" name="Shape 341"/>
          <p:cNvSpPr txBox="1"/>
          <p:nvPr/>
        </p:nvSpPr>
        <p:spPr>
          <a:xfrm>
            <a:off x="1137625" y="1189475"/>
            <a:ext cx="7034100" cy="3188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Georgia"/>
                <a:ea typeface="Georgia"/>
                <a:cs typeface="Georgia"/>
                <a:sym typeface="Georgia"/>
              </a:rPr>
              <a:t>People find LSTMs work well, but unnecessarily complicated, so they introduced GRUs</a:t>
            </a:r>
            <a:endParaRPr sz="2400">
              <a:solidFill>
                <a:srgbClr val="FFFFFF"/>
              </a:solidFill>
              <a:latin typeface="Georgia"/>
              <a:ea typeface="Georgia"/>
              <a:cs typeface="Georgia"/>
              <a:sym typeface="Georgia"/>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5" name="Shape 345"/>
        <p:cNvGrpSpPr/>
        <p:nvPr/>
      </p:nvGrpSpPr>
      <p:grpSpPr>
        <a:xfrm>
          <a:off x="0" y="0"/>
          <a:ext cx="0" cy="0"/>
          <a:chOff x="0" y="0"/>
          <a:chExt cx="0" cy="0"/>
        </a:xfrm>
      </p:grpSpPr>
      <p:sp>
        <p:nvSpPr>
          <p:cNvPr id="346" name="Shape 346"/>
          <p:cNvSpPr txBox="1"/>
          <p:nvPr>
            <p:ph type="title"/>
          </p:nvPr>
        </p:nvSpPr>
        <p:spPr>
          <a:xfrm>
            <a:off x="608274" y="236450"/>
            <a:ext cx="8092800" cy="75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GRUs (Gated Recurrent Units)</a:t>
            </a:r>
            <a:endParaRPr b="1">
              <a:latin typeface="Georgia"/>
              <a:ea typeface="Georgia"/>
              <a:cs typeface="Georgia"/>
              <a:sym typeface="Georgia"/>
            </a:endParaRPr>
          </a:p>
          <a:p>
            <a:pPr indent="0" lvl="0" marL="0" rtl="0" algn="ctr">
              <a:spcBef>
                <a:spcPts val="0"/>
              </a:spcBef>
              <a:spcAft>
                <a:spcPts val="0"/>
              </a:spcAft>
              <a:buNone/>
            </a:pPr>
            <a:r>
              <a:t/>
            </a:r>
            <a:endParaRPr b="1">
              <a:latin typeface="Georgia"/>
              <a:ea typeface="Georgia"/>
              <a:cs typeface="Georgia"/>
              <a:sym typeface="Georgia"/>
            </a:endParaRPr>
          </a:p>
        </p:txBody>
      </p:sp>
      <p:sp>
        <p:nvSpPr>
          <p:cNvPr id="347" name="Shape 34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pic>
        <p:nvPicPr>
          <p:cNvPr id="348" name="Shape 348"/>
          <p:cNvPicPr preferRelativeResize="0"/>
          <p:nvPr/>
        </p:nvPicPr>
        <p:blipFill>
          <a:blip r:embed="rId3">
            <a:alphaModFix/>
          </a:blip>
          <a:stretch>
            <a:fillRect/>
          </a:stretch>
        </p:blipFill>
        <p:spPr>
          <a:xfrm>
            <a:off x="895213" y="1098150"/>
            <a:ext cx="7518916" cy="3565075"/>
          </a:xfrm>
          <a:prstGeom prst="rect">
            <a:avLst/>
          </a:prstGeom>
          <a:noFill/>
          <a:ln>
            <a:noFill/>
          </a:ln>
        </p:spPr>
      </p:pic>
      <p:sp>
        <p:nvSpPr>
          <p:cNvPr id="349" name="Shape 349"/>
          <p:cNvSpPr txBox="1"/>
          <p:nvPr/>
        </p:nvSpPr>
        <p:spPr>
          <a:xfrm>
            <a:off x="121975" y="4838700"/>
            <a:ext cx="5355300" cy="304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 sz="900">
                <a:solidFill>
                  <a:srgbClr val="FFFFFF"/>
                </a:solidFill>
                <a:latin typeface="EB Garamond"/>
                <a:ea typeface="EB Garamond"/>
                <a:cs typeface="EB Garamond"/>
                <a:sym typeface="EB Garamond"/>
              </a:rPr>
              <a:t>From CS 224D Lecture Note</a:t>
            </a:r>
            <a:endParaRPr sz="900">
              <a:solidFill>
                <a:srgbClr val="FFFFFF"/>
              </a:solidFill>
              <a:latin typeface="EB Garamond"/>
              <a:ea typeface="EB Garamond"/>
              <a:cs typeface="EB Garamond"/>
              <a:sym typeface="EB Garamond"/>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3" name="Shape 353"/>
        <p:cNvGrpSpPr/>
        <p:nvPr/>
      </p:nvGrpSpPr>
      <p:grpSpPr>
        <a:xfrm>
          <a:off x="0" y="0"/>
          <a:ext cx="0" cy="0"/>
          <a:chOff x="0" y="0"/>
          <a:chExt cx="0" cy="0"/>
        </a:xfrm>
      </p:grpSpPr>
      <p:sp>
        <p:nvSpPr>
          <p:cNvPr id="354" name="Shape 354"/>
          <p:cNvSpPr txBox="1"/>
          <p:nvPr>
            <p:ph type="title"/>
          </p:nvPr>
        </p:nvSpPr>
        <p:spPr>
          <a:xfrm>
            <a:off x="608274" y="236450"/>
            <a:ext cx="8092800" cy="75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GRUs (Gated Recurrent Units)</a:t>
            </a:r>
            <a:endParaRPr b="1">
              <a:latin typeface="Georgia"/>
              <a:ea typeface="Georgia"/>
              <a:cs typeface="Georgia"/>
              <a:sym typeface="Georgia"/>
            </a:endParaRPr>
          </a:p>
        </p:txBody>
      </p:sp>
      <p:sp>
        <p:nvSpPr>
          <p:cNvPr id="355" name="Shape 35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356" name="Shape 356"/>
          <p:cNvSpPr txBox="1"/>
          <p:nvPr/>
        </p:nvSpPr>
        <p:spPr>
          <a:xfrm>
            <a:off x="1137625" y="1189475"/>
            <a:ext cx="7034100" cy="3188100"/>
          </a:xfrm>
          <a:prstGeom prst="rect">
            <a:avLst/>
          </a:prstGeom>
          <a:noFill/>
          <a:ln>
            <a:noFill/>
          </a:ln>
        </p:spPr>
        <p:txBody>
          <a:bodyPr anchorCtr="0" anchor="t" bIns="91425" lIns="91425" spcFirstLastPara="1" rIns="91425" wrap="square" tIns="91425">
            <a:noAutofit/>
          </a:bodyPr>
          <a:lstStyle/>
          <a:p>
            <a:pPr indent="-381000" lvl="0" marL="457200" rtl="0">
              <a:spcBef>
                <a:spcPts val="0"/>
              </a:spcBef>
              <a:spcAft>
                <a:spcPts val="0"/>
              </a:spcAft>
              <a:buClr>
                <a:srgbClr val="FFFFFF"/>
              </a:buClr>
              <a:buSzPts val="2400"/>
              <a:buFont typeface="Georgia"/>
              <a:buChar char="●"/>
            </a:pPr>
            <a:r>
              <a:rPr lang="en" sz="2400">
                <a:solidFill>
                  <a:srgbClr val="FFFFFF"/>
                </a:solidFill>
                <a:latin typeface="Georgia"/>
                <a:ea typeface="Georgia"/>
                <a:cs typeface="Georgia"/>
                <a:sym typeface="Georgia"/>
              </a:rPr>
              <a:t>Computationally less expensive</a:t>
            </a:r>
            <a:endParaRPr sz="2400">
              <a:solidFill>
                <a:srgbClr val="FFFFFF"/>
              </a:solidFill>
              <a:latin typeface="Georgia"/>
              <a:ea typeface="Georgia"/>
              <a:cs typeface="Georgia"/>
              <a:sym typeface="Georgia"/>
            </a:endParaRPr>
          </a:p>
          <a:p>
            <a:pPr indent="-381000" lvl="0" marL="457200" rtl="0">
              <a:spcBef>
                <a:spcPts val="0"/>
              </a:spcBef>
              <a:spcAft>
                <a:spcPts val="0"/>
              </a:spcAft>
              <a:buClr>
                <a:srgbClr val="FFFFFF"/>
              </a:buClr>
              <a:buSzPts val="2400"/>
              <a:buFont typeface="Georgia"/>
              <a:buChar char="●"/>
            </a:pPr>
            <a:r>
              <a:rPr lang="en" sz="2400">
                <a:solidFill>
                  <a:srgbClr val="FFFFFF"/>
                </a:solidFill>
                <a:latin typeface="Georgia"/>
                <a:ea typeface="Georgia"/>
                <a:cs typeface="Georgia"/>
                <a:sym typeface="Georgia"/>
              </a:rPr>
              <a:t>Performance on par with LSTMs*</a:t>
            </a:r>
            <a:endParaRPr sz="2400">
              <a:solidFill>
                <a:srgbClr val="FFFFFF"/>
              </a:solidFill>
              <a:latin typeface="Georgia"/>
              <a:ea typeface="Georgia"/>
              <a:cs typeface="Georgia"/>
              <a:sym typeface="Georgia"/>
            </a:endParaRPr>
          </a:p>
          <a:p>
            <a:pPr indent="0" lvl="0" marL="0" rtl="0">
              <a:spcBef>
                <a:spcPts val="0"/>
              </a:spcBef>
              <a:spcAft>
                <a:spcPts val="0"/>
              </a:spcAft>
              <a:buNone/>
            </a:pPr>
            <a:r>
              <a:t/>
            </a:r>
            <a:endParaRPr sz="2400">
              <a:solidFill>
                <a:srgbClr val="FFFFFF"/>
              </a:solidFill>
              <a:latin typeface="Georgia"/>
              <a:ea typeface="Georgia"/>
              <a:cs typeface="Georgia"/>
              <a:sym typeface="Georgia"/>
            </a:endParaRPr>
          </a:p>
        </p:txBody>
      </p:sp>
      <p:sp>
        <p:nvSpPr>
          <p:cNvPr id="357" name="Shape 357"/>
          <p:cNvSpPr txBox="1"/>
          <p:nvPr/>
        </p:nvSpPr>
        <p:spPr>
          <a:xfrm>
            <a:off x="1137625" y="4272850"/>
            <a:ext cx="5855100" cy="6831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t/>
            </a:r>
            <a:endParaRPr>
              <a:solidFill>
                <a:srgbClr val="FFFFFF"/>
              </a:solidFill>
            </a:endParaRPr>
          </a:p>
        </p:txBody>
      </p:sp>
      <p:sp>
        <p:nvSpPr>
          <p:cNvPr id="358" name="Shape 358"/>
          <p:cNvSpPr txBox="1"/>
          <p:nvPr/>
        </p:nvSpPr>
        <p:spPr>
          <a:xfrm>
            <a:off x="121975" y="4838700"/>
            <a:ext cx="5355300" cy="304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 sz="900">
                <a:solidFill>
                  <a:srgbClr val="FFFFFF"/>
                </a:solidFill>
                <a:latin typeface="EB Garamond"/>
                <a:ea typeface="EB Garamond"/>
                <a:cs typeface="EB Garamond"/>
                <a:sym typeface="EB Garamond"/>
              </a:rPr>
              <a:t>*Chung, Junyoung, et al. "Empirical evaluation of gated recurrent neural networks on sequence modeling." arXiv preprint arXiv:1412.3555 (2014).</a:t>
            </a:r>
            <a:endParaRPr sz="900">
              <a:solidFill>
                <a:srgbClr val="FFFFFF"/>
              </a:solidFill>
              <a:latin typeface="EB Garamond"/>
              <a:ea typeface="EB Garamond"/>
              <a:cs typeface="EB Garamond"/>
              <a:sym typeface="EB Garamond"/>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2" name="Shape 362"/>
        <p:cNvGrpSpPr/>
        <p:nvPr/>
      </p:nvGrpSpPr>
      <p:grpSpPr>
        <a:xfrm>
          <a:off x="0" y="0"/>
          <a:ext cx="0" cy="0"/>
          <a:chOff x="0" y="0"/>
          <a:chExt cx="0" cy="0"/>
        </a:xfrm>
      </p:grpSpPr>
      <p:sp>
        <p:nvSpPr>
          <p:cNvPr id="363" name="Shape 363"/>
          <p:cNvSpPr txBox="1"/>
          <p:nvPr>
            <p:ph type="ctrTitle"/>
          </p:nvPr>
        </p:nvSpPr>
        <p:spPr>
          <a:xfrm>
            <a:off x="499500" y="2284300"/>
            <a:ext cx="8145000" cy="11400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latin typeface="Georgia"/>
                <a:ea typeface="Georgia"/>
                <a:cs typeface="Georgia"/>
                <a:sym typeface="Georgia"/>
              </a:rPr>
              <a:t>What can RNNs do?</a:t>
            </a:r>
            <a:endParaRPr>
              <a:latin typeface="Georgia"/>
              <a:ea typeface="Georgia"/>
              <a:cs typeface="Georgia"/>
              <a:sym typeface="Georgia"/>
            </a:endParaRPr>
          </a:p>
        </p:txBody>
      </p:sp>
      <p:sp>
        <p:nvSpPr>
          <p:cNvPr id="364" name="Shape 36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solidFill>
                  <a:schemeClr val="lt2"/>
                </a:solidFill>
              </a:rPr>
              <a:t>‹#›</a:t>
            </a:fld>
            <a:endParaRPr>
              <a:solidFill>
                <a:schemeClr val="lt2"/>
              </a:solidFill>
            </a:endParaRPr>
          </a:p>
        </p:txBody>
      </p:sp>
      <p:pic>
        <p:nvPicPr>
          <p:cNvPr id="365" name="Shape 365"/>
          <p:cNvPicPr preferRelativeResize="0"/>
          <p:nvPr/>
        </p:nvPicPr>
        <p:blipFill>
          <a:blip r:embed="rId3">
            <a:alphaModFix/>
          </a:blip>
          <a:stretch>
            <a:fillRect/>
          </a:stretch>
        </p:blipFill>
        <p:spPr>
          <a:xfrm>
            <a:off x="3809450" y="598975"/>
            <a:ext cx="1163600" cy="14688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9" name="Shape 369"/>
        <p:cNvGrpSpPr/>
        <p:nvPr/>
      </p:nvGrpSpPr>
      <p:grpSpPr>
        <a:xfrm>
          <a:off x="0" y="0"/>
          <a:ext cx="0" cy="0"/>
          <a:chOff x="0" y="0"/>
          <a:chExt cx="0" cy="0"/>
        </a:xfrm>
      </p:grpSpPr>
      <p:sp>
        <p:nvSpPr>
          <p:cNvPr id="370" name="Shape 370"/>
          <p:cNvSpPr txBox="1"/>
          <p:nvPr>
            <p:ph type="title"/>
          </p:nvPr>
        </p:nvSpPr>
        <p:spPr>
          <a:xfrm>
            <a:off x="608274" y="236450"/>
            <a:ext cx="8092800" cy="75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Language Modeling</a:t>
            </a:r>
            <a:endParaRPr b="1">
              <a:latin typeface="Georgia"/>
              <a:ea typeface="Georgia"/>
              <a:cs typeface="Georgia"/>
              <a:sym typeface="Georgia"/>
            </a:endParaRPr>
          </a:p>
        </p:txBody>
      </p:sp>
      <p:sp>
        <p:nvSpPr>
          <p:cNvPr id="371" name="Shape 37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372" name="Shape 372"/>
          <p:cNvSpPr txBox="1"/>
          <p:nvPr/>
        </p:nvSpPr>
        <p:spPr>
          <a:xfrm>
            <a:off x="1137625" y="1189475"/>
            <a:ext cx="7034100" cy="3188100"/>
          </a:xfrm>
          <a:prstGeom prst="rect">
            <a:avLst/>
          </a:prstGeom>
          <a:noFill/>
          <a:ln>
            <a:noFill/>
          </a:ln>
        </p:spPr>
        <p:txBody>
          <a:bodyPr anchorCtr="0" anchor="t" bIns="91425" lIns="91425" spcFirstLastPara="1" rIns="91425" wrap="square" tIns="91425">
            <a:noAutofit/>
          </a:bodyPr>
          <a:lstStyle/>
          <a:p>
            <a:pPr indent="-381000" lvl="0" marL="457200" rtl="0" algn="l">
              <a:spcBef>
                <a:spcPts val="0"/>
              </a:spcBef>
              <a:spcAft>
                <a:spcPts val="0"/>
              </a:spcAft>
              <a:buClr>
                <a:srgbClr val="FFFFFF"/>
              </a:buClr>
              <a:buSzPts val="2400"/>
              <a:buFont typeface="Georgia"/>
              <a:buChar char="●"/>
            </a:pPr>
            <a:r>
              <a:rPr lang="en" sz="2400">
                <a:solidFill>
                  <a:srgbClr val="FFFFFF"/>
                </a:solidFill>
                <a:latin typeface="Georgia"/>
                <a:ea typeface="Georgia"/>
                <a:cs typeface="Georgia"/>
                <a:sym typeface="Georgia"/>
              </a:rPr>
              <a:t>Allows us to measure how likely a sentence is</a:t>
            </a:r>
            <a:endParaRPr sz="2400">
              <a:solidFill>
                <a:srgbClr val="FFFFFF"/>
              </a:solidFill>
              <a:latin typeface="Georgia"/>
              <a:ea typeface="Georgia"/>
              <a:cs typeface="Georgia"/>
              <a:sym typeface="Georgia"/>
            </a:endParaRPr>
          </a:p>
          <a:p>
            <a:pPr indent="-381000" lvl="0" marL="457200" rtl="0" algn="l">
              <a:spcBef>
                <a:spcPts val="0"/>
              </a:spcBef>
              <a:spcAft>
                <a:spcPts val="0"/>
              </a:spcAft>
              <a:buClr>
                <a:srgbClr val="FFFFFF"/>
              </a:buClr>
              <a:buSzPts val="2400"/>
              <a:buFont typeface="Georgia"/>
              <a:buChar char="●"/>
            </a:pPr>
            <a:r>
              <a:rPr lang="en" sz="2400">
                <a:solidFill>
                  <a:srgbClr val="FFFFFF"/>
                </a:solidFill>
                <a:latin typeface="Georgia"/>
                <a:ea typeface="Georgia"/>
                <a:cs typeface="Georgia"/>
                <a:sym typeface="Georgia"/>
              </a:rPr>
              <a:t>Important input for Machine Translation (since high-probability sentences are typically correct)</a:t>
            </a:r>
            <a:endParaRPr sz="2400">
              <a:solidFill>
                <a:srgbClr val="FFFFFF"/>
              </a:solidFill>
              <a:latin typeface="Georgia"/>
              <a:ea typeface="Georgia"/>
              <a:cs typeface="Georgia"/>
              <a:sym typeface="Georgia"/>
            </a:endParaRPr>
          </a:p>
          <a:p>
            <a:pPr indent="-381000" lvl="0" marL="457200" rtl="0" algn="l">
              <a:spcBef>
                <a:spcPts val="0"/>
              </a:spcBef>
              <a:spcAft>
                <a:spcPts val="0"/>
              </a:spcAft>
              <a:buClr>
                <a:srgbClr val="FFFFFF"/>
              </a:buClr>
              <a:buSzPts val="2400"/>
              <a:buFont typeface="Georgia"/>
              <a:buChar char="●"/>
            </a:pPr>
            <a:r>
              <a:rPr lang="en" sz="2400">
                <a:solidFill>
                  <a:srgbClr val="FFFFFF"/>
                </a:solidFill>
                <a:latin typeface="Georgia"/>
                <a:ea typeface="Georgia"/>
                <a:cs typeface="Georgia"/>
                <a:sym typeface="Georgia"/>
              </a:rPr>
              <a:t>Can generate new text</a:t>
            </a:r>
            <a:endParaRPr sz="2400">
              <a:solidFill>
                <a:srgbClr val="FFFFFF"/>
              </a:solidFill>
              <a:latin typeface="Georgia"/>
              <a:ea typeface="Georgia"/>
              <a:cs typeface="Georgia"/>
              <a:sym typeface="Georgia"/>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6" name="Shape 376"/>
        <p:cNvGrpSpPr/>
        <p:nvPr/>
      </p:nvGrpSpPr>
      <p:grpSpPr>
        <a:xfrm>
          <a:off x="0" y="0"/>
          <a:ext cx="0" cy="0"/>
          <a:chOff x="0" y="0"/>
          <a:chExt cx="0" cy="0"/>
        </a:xfrm>
      </p:grpSpPr>
      <p:sp>
        <p:nvSpPr>
          <p:cNvPr id="377" name="Shape 377"/>
          <p:cNvSpPr txBox="1"/>
          <p:nvPr>
            <p:ph type="title"/>
          </p:nvPr>
        </p:nvSpPr>
        <p:spPr>
          <a:xfrm>
            <a:off x="608274" y="236450"/>
            <a:ext cx="8092800" cy="75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Character-level Language Modeling</a:t>
            </a:r>
            <a:endParaRPr b="1">
              <a:latin typeface="Georgia"/>
              <a:ea typeface="Georgia"/>
              <a:cs typeface="Georgia"/>
              <a:sym typeface="Georgia"/>
            </a:endParaRPr>
          </a:p>
        </p:txBody>
      </p:sp>
      <p:sp>
        <p:nvSpPr>
          <p:cNvPr id="378" name="Shape 37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379" name="Shape 379"/>
          <p:cNvSpPr txBox="1"/>
          <p:nvPr/>
        </p:nvSpPr>
        <p:spPr>
          <a:xfrm>
            <a:off x="1137625" y="994850"/>
            <a:ext cx="7034100" cy="380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FFFFFF"/>
                </a:solidFill>
                <a:latin typeface="Georgia"/>
                <a:ea typeface="Georgia"/>
                <a:cs typeface="Georgia"/>
                <a:sym typeface="Georgia"/>
              </a:rPr>
              <a:t>PANDARUS:</a:t>
            </a:r>
            <a:endParaRPr sz="1100">
              <a:solidFill>
                <a:srgbClr val="FFFFFF"/>
              </a:solidFill>
              <a:latin typeface="Georgia"/>
              <a:ea typeface="Georgia"/>
              <a:cs typeface="Georgia"/>
              <a:sym typeface="Georgia"/>
            </a:endParaRPr>
          </a:p>
          <a:p>
            <a:pPr indent="0" lvl="0" marL="0" rtl="0" algn="l">
              <a:spcBef>
                <a:spcPts val="0"/>
              </a:spcBef>
              <a:spcAft>
                <a:spcPts val="0"/>
              </a:spcAft>
              <a:buNone/>
            </a:pPr>
            <a:r>
              <a:rPr lang="en" sz="1100">
                <a:solidFill>
                  <a:srgbClr val="FFFFFF"/>
                </a:solidFill>
                <a:latin typeface="Georgia"/>
                <a:ea typeface="Georgia"/>
                <a:cs typeface="Georgia"/>
                <a:sym typeface="Georgia"/>
              </a:rPr>
              <a:t>Alas, I think he shall be come approached and the day</a:t>
            </a:r>
            <a:endParaRPr sz="1100">
              <a:solidFill>
                <a:srgbClr val="FFFFFF"/>
              </a:solidFill>
              <a:latin typeface="Georgia"/>
              <a:ea typeface="Georgia"/>
              <a:cs typeface="Georgia"/>
              <a:sym typeface="Georgia"/>
            </a:endParaRPr>
          </a:p>
          <a:p>
            <a:pPr indent="0" lvl="0" marL="0" rtl="0" algn="l">
              <a:spcBef>
                <a:spcPts val="0"/>
              </a:spcBef>
              <a:spcAft>
                <a:spcPts val="0"/>
              </a:spcAft>
              <a:buNone/>
            </a:pPr>
            <a:r>
              <a:rPr lang="en" sz="1100">
                <a:solidFill>
                  <a:srgbClr val="FFFFFF"/>
                </a:solidFill>
                <a:latin typeface="Georgia"/>
                <a:ea typeface="Georgia"/>
                <a:cs typeface="Georgia"/>
                <a:sym typeface="Georgia"/>
              </a:rPr>
              <a:t>When little srain would be attain'd into being never fed,</a:t>
            </a:r>
            <a:endParaRPr sz="1100">
              <a:solidFill>
                <a:srgbClr val="FFFFFF"/>
              </a:solidFill>
              <a:latin typeface="Georgia"/>
              <a:ea typeface="Georgia"/>
              <a:cs typeface="Georgia"/>
              <a:sym typeface="Georgia"/>
            </a:endParaRPr>
          </a:p>
          <a:p>
            <a:pPr indent="0" lvl="0" marL="0" rtl="0" algn="l">
              <a:spcBef>
                <a:spcPts val="0"/>
              </a:spcBef>
              <a:spcAft>
                <a:spcPts val="0"/>
              </a:spcAft>
              <a:buNone/>
            </a:pPr>
            <a:r>
              <a:rPr lang="en" sz="1100">
                <a:solidFill>
                  <a:srgbClr val="FFFFFF"/>
                </a:solidFill>
                <a:latin typeface="Georgia"/>
                <a:ea typeface="Georgia"/>
                <a:cs typeface="Georgia"/>
                <a:sym typeface="Georgia"/>
              </a:rPr>
              <a:t>And who is but a chain and subjects of his death,</a:t>
            </a:r>
            <a:endParaRPr sz="1100">
              <a:solidFill>
                <a:srgbClr val="FFFFFF"/>
              </a:solidFill>
              <a:latin typeface="Georgia"/>
              <a:ea typeface="Georgia"/>
              <a:cs typeface="Georgia"/>
              <a:sym typeface="Georgia"/>
            </a:endParaRPr>
          </a:p>
          <a:p>
            <a:pPr indent="0" lvl="0" marL="0" rtl="0" algn="l">
              <a:spcBef>
                <a:spcPts val="0"/>
              </a:spcBef>
              <a:spcAft>
                <a:spcPts val="0"/>
              </a:spcAft>
              <a:buNone/>
            </a:pPr>
            <a:r>
              <a:rPr lang="en" sz="1100">
                <a:solidFill>
                  <a:srgbClr val="FFFFFF"/>
                </a:solidFill>
                <a:latin typeface="Georgia"/>
                <a:ea typeface="Georgia"/>
                <a:cs typeface="Georgia"/>
                <a:sym typeface="Georgia"/>
              </a:rPr>
              <a:t>I should not sleep.</a:t>
            </a:r>
            <a:endParaRPr sz="1100">
              <a:solidFill>
                <a:srgbClr val="FFFFFF"/>
              </a:solidFill>
              <a:latin typeface="Georgia"/>
              <a:ea typeface="Georgia"/>
              <a:cs typeface="Georgia"/>
              <a:sym typeface="Georgia"/>
            </a:endParaRPr>
          </a:p>
          <a:p>
            <a:pPr indent="0" lvl="0" marL="0" rtl="0" algn="l">
              <a:spcBef>
                <a:spcPts val="0"/>
              </a:spcBef>
              <a:spcAft>
                <a:spcPts val="0"/>
              </a:spcAft>
              <a:buNone/>
            </a:pPr>
            <a:r>
              <a:t/>
            </a:r>
            <a:endParaRPr sz="1100">
              <a:solidFill>
                <a:srgbClr val="FFFFFF"/>
              </a:solidFill>
              <a:latin typeface="Georgia"/>
              <a:ea typeface="Georgia"/>
              <a:cs typeface="Georgia"/>
              <a:sym typeface="Georgia"/>
            </a:endParaRPr>
          </a:p>
          <a:p>
            <a:pPr indent="0" lvl="0" marL="0" rtl="0" algn="l">
              <a:spcBef>
                <a:spcPts val="0"/>
              </a:spcBef>
              <a:spcAft>
                <a:spcPts val="0"/>
              </a:spcAft>
              <a:buNone/>
            </a:pPr>
            <a:r>
              <a:rPr lang="en" sz="1100">
                <a:solidFill>
                  <a:srgbClr val="FFFFFF"/>
                </a:solidFill>
                <a:latin typeface="Georgia"/>
                <a:ea typeface="Georgia"/>
                <a:cs typeface="Georgia"/>
                <a:sym typeface="Georgia"/>
              </a:rPr>
              <a:t>Second Senator:</a:t>
            </a:r>
            <a:endParaRPr sz="1100">
              <a:solidFill>
                <a:srgbClr val="FFFFFF"/>
              </a:solidFill>
              <a:latin typeface="Georgia"/>
              <a:ea typeface="Georgia"/>
              <a:cs typeface="Georgia"/>
              <a:sym typeface="Georgia"/>
            </a:endParaRPr>
          </a:p>
          <a:p>
            <a:pPr indent="0" lvl="0" marL="0" rtl="0" algn="l">
              <a:spcBef>
                <a:spcPts val="0"/>
              </a:spcBef>
              <a:spcAft>
                <a:spcPts val="0"/>
              </a:spcAft>
              <a:buNone/>
            </a:pPr>
            <a:r>
              <a:rPr lang="en" sz="1100">
                <a:solidFill>
                  <a:srgbClr val="FFFFFF"/>
                </a:solidFill>
                <a:latin typeface="Georgia"/>
                <a:ea typeface="Georgia"/>
                <a:cs typeface="Georgia"/>
                <a:sym typeface="Georgia"/>
              </a:rPr>
              <a:t>They are away this miseries, produced upon my soul,</a:t>
            </a:r>
            <a:endParaRPr sz="1100">
              <a:solidFill>
                <a:srgbClr val="FFFFFF"/>
              </a:solidFill>
              <a:latin typeface="Georgia"/>
              <a:ea typeface="Georgia"/>
              <a:cs typeface="Georgia"/>
              <a:sym typeface="Georgia"/>
            </a:endParaRPr>
          </a:p>
          <a:p>
            <a:pPr indent="0" lvl="0" marL="0" rtl="0" algn="l">
              <a:spcBef>
                <a:spcPts val="0"/>
              </a:spcBef>
              <a:spcAft>
                <a:spcPts val="0"/>
              </a:spcAft>
              <a:buNone/>
            </a:pPr>
            <a:r>
              <a:rPr lang="en" sz="1100">
                <a:solidFill>
                  <a:srgbClr val="FFFFFF"/>
                </a:solidFill>
                <a:latin typeface="Georgia"/>
                <a:ea typeface="Georgia"/>
                <a:cs typeface="Georgia"/>
                <a:sym typeface="Georgia"/>
              </a:rPr>
              <a:t>Breaking and strongly should be buried, when I perish</a:t>
            </a:r>
            <a:endParaRPr sz="1100">
              <a:solidFill>
                <a:srgbClr val="FFFFFF"/>
              </a:solidFill>
              <a:latin typeface="Georgia"/>
              <a:ea typeface="Georgia"/>
              <a:cs typeface="Georgia"/>
              <a:sym typeface="Georgia"/>
            </a:endParaRPr>
          </a:p>
          <a:p>
            <a:pPr indent="0" lvl="0" marL="0" rtl="0" algn="l">
              <a:spcBef>
                <a:spcPts val="0"/>
              </a:spcBef>
              <a:spcAft>
                <a:spcPts val="0"/>
              </a:spcAft>
              <a:buNone/>
            </a:pPr>
            <a:r>
              <a:rPr lang="en" sz="1100">
                <a:solidFill>
                  <a:srgbClr val="FFFFFF"/>
                </a:solidFill>
                <a:latin typeface="Georgia"/>
                <a:ea typeface="Georgia"/>
                <a:cs typeface="Georgia"/>
                <a:sym typeface="Georgia"/>
              </a:rPr>
              <a:t>The earth and thoughts of many states.</a:t>
            </a:r>
            <a:endParaRPr sz="1100">
              <a:solidFill>
                <a:srgbClr val="FFFFFF"/>
              </a:solidFill>
              <a:latin typeface="Georgia"/>
              <a:ea typeface="Georgia"/>
              <a:cs typeface="Georgia"/>
              <a:sym typeface="Georgia"/>
            </a:endParaRPr>
          </a:p>
          <a:p>
            <a:pPr indent="0" lvl="0" marL="0" rtl="0" algn="l">
              <a:spcBef>
                <a:spcPts val="0"/>
              </a:spcBef>
              <a:spcAft>
                <a:spcPts val="0"/>
              </a:spcAft>
              <a:buNone/>
            </a:pPr>
            <a:r>
              <a:t/>
            </a:r>
            <a:endParaRPr sz="1100">
              <a:solidFill>
                <a:srgbClr val="FFFFFF"/>
              </a:solidFill>
              <a:latin typeface="Georgia"/>
              <a:ea typeface="Georgia"/>
              <a:cs typeface="Georgia"/>
              <a:sym typeface="Georgia"/>
            </a:endParaRPr>
          </a:p>
          <a:p>
            <a:pPr indent="0" lvl="0" marL="0" rtl="0" algn="l">
              <a:spcBef>
                <a:spcPts val="0"/>
              </a:spcBef>
              <a:spcAft>
                <a:spcPts val="0"/>
              </a:spcAft>
              <a:buNone/>
            </a:pPr>
            <a:r>
              <a:rPr lang="en" sz="1100">
                <a:solidFill>
                  <a:srgbClr val="FFFFFF"/>
                </a:solidFill>
                <a:latin typeface="Georgia"/>
                <a:ea typeface="Georgia"/>
                <a:cs typeface="Georgia"/>
                <a:sym typeface="Georgia"/>
              </a:rPr>
              <a:t>DUKE VINCENTIO:</a:t>
            </a:r>
            <a:endParaRPr sz="1100">
              <a:solidFill>
                <a:srgbClr val="FFFFFF"/>
              </a:solidFill>
              <a:latin typeface="Georgia"/>
              <a:ea typeface="Georgia"/>
              <a:cs typeface="Georgia"/>
              <a:sym typeface="Georgia"/>
            </a:endParaRPr>
          </a:p>
          <a:p>
            <a:pPr indent="0" lvl="0" marL="0" rtl="0" algn="l">
              <a:spcBef>
                <a:spcPts val="0"/>
              </a:spcBef>
              <a:spcAft>
                <a:spcPts val="0"/>
              </a:spcAft>
              <a:buNone/>
            </a:pPr>
            <a:r>
              <a:rPr lang="en" sz="1100">
                <a:solidFill>
                  <a:srgbClr val="FFFFFF"/>
                </a:solidFill>
                <a:latin typeface="Georgia"/>
                <a:ea typeface="Georgia"/>
                <a:cs typeface="Georgia"/>
                <a:sym typeface="Georgia"/>
              </a:rPr>
              <a:t>Well, your wit is in the care of side and that.</a:t>
            </a:r>
            <a:endParaRPr sz="1100">
              <a:solidFill>
                <a:srgbClr val="FFFFFF"/>
              </a:solidFill>
              <a:latin typeface="Georgia"/>
              <a:ea typeface="Georgia"/>
              <a:cs typeface="Georgia"/>
              <a:sym typeface="Georgia"/>
            </a:endParaRPr>
          </a:p>
          <a:p>
            <a:pPr indent="0" lvl="0" marL="0" rtl="0" algn="l">
              <a:spcBef>
                <a:spcPts val="0"/>
              </a:spcBef>
              <a:spcAft>
                <a:spcPts val="0"/>
              </a:spcAft>
              <a:buNone/>
            </a:pPr>
            <a:r>
              <a:t/>
            </a:r>
            <a:endParaRPr sz="1100">
              <a:solidFill>
                <a:srgbClr val="FFFFFF"/>
              </a:solidFill>
              <a:latin typeface="Georgia"/>
              <a:ea typeface="Georgia"/>
              <a:cs typeface="Georgia"/>
              <a:sym typeface="Georgia"/>
            </a:endParaRPr>
          </a:p>
          <a:p>
            <a:pPr indent="0" lvl="0" marL="0" rtl="0" algn="l">
              <a:spcBef>
                <a:spcPts val="0"/>
              </a:spcBef>
              <a:spcAft>
                <a:spcPts val="0"/>
              </a:spcAft>
              <a:buNone/>
            </a:pPr>
            <a:r>
              <a:rPr lang="en" sz="1100">
                <a:solidFill>
                  <a:srgbClr val="FFFFFF"/>
                </a:solidFill>
                <a:latin typeface="Georgia"/>
                <a:ea typeface="Georgia"/>
                <a:cs typeface="Georgia"/>
                <a:sym typeface="Georgia"/>
              </a:rPr>
              <a:t>Second Lord:</a:t>
            </a:r>
            <a:endParaRPr sz="1100">
              <a:solidFill>
                <a:srgbClr val="FFFFFF"/>
              </a:solidFill>
              <a:latin typeface="Georgia"/>
              <a:ea typeface="Georgia"/>
              <a:cs typeface="Georgia"/>
              <a:sym typeface="Georgia"/>
            </a:endParaRPr>
          </a:p>
          <a:p>
            <a:pPr indent="0" lvl="0" marL="0" rtl="0" algn="l">
              <a:spcBef>
                <a:spcPts val="0"/>
              </a:spcBef>
              <a:spcAft>
                <a:spcPts val="0"/>
              </a:spcAft>
              <a:buNone/>
            </a:pPr>
            <a:r>
              <a:rPr lang="en" sz="1100">
                <a:solidFill>
                  <a:srgbClr val="FFFFFF"/>
                </a:solidFill>
                <a:latin typeface="Georgia"/>
                <a:ea typeface="Georgia"/>
                <a:cs typeface="Georgia"/>
                <a:sym typeface="Georgia"/>
              </a:rPr>
              <a:t>They would be ruled after this chamber, and</a:t>
            </a:r>
            <a:endParaRPr sz="1100">
              <a:solidFill>
                <a:srgbClr val="FFFFFF"/>
              </a:solidFill>
              <a:latin typeface="Georgia"/>
              <a:ea typeface="Georgia"/>
              <a:cs typeface="Georgia"/>
              <a:sym typeface="Georgia"/>
            </a:endParaRPr>
          </a:p>
          <a:p>
            <a:pPr indent="0" lvl="0" marL="0" rtl="0" algn="l">
              <a:spcBef>
                <a:spcPts val="0"/>
              </a:spcBef>
              <a:spcAft>
                <a:spcPts val="0"/>
              </a:spcAft>
              <a:buNone/>
            </a:pPr>
            <a:r>
              <a:rPr lang="en" sz="1100">
                <a:solidFill>
                  <a:srgbClr val="FFFFFF"/>
                </a:solidFill>
                <a:latin typeface="Georgia"/>
                <a:ea typeface="Georgia"/>
                <a:cs typeface="Georgia"/>
                <a:sym typeface="Georgia"/>
              </a:rPr>
              <a:t>my fair nues begun out of the fact, to be conveyed,</a:t>
            </a:r>
            <a:endParaRPr sz="1100">
              <a:solidFill>
                <a:srgbClr val="FFFFFF"/>
              </a:solidFill>
              <a:latin typeface="Georgia"/>
              <a:ea typeface="Georgia"/>
              <a:cs typeface="Georgia"/>
              <a:sym typeface="Georgia"/>
            </a:endParaRPr>
          </a:p>
          <a:p>
            <a:pPr indent="0" lvl="0" marL="0" rtl="0" algn="l">
              <a:spcBef>
                <a:spcPts val="0"/>
              </a:spcBef>
              <a:spcAft>
                <a:spcPts val="0"/>
              </a:spcAft>
              <a:buNone/>
            </a:pPr>
            <a:r>
              <a:rPr lang="en" sz="1100">
                <a:solidFill>
                  <a:srgbClr val="FFFFFF"/>
                </a:solidFill>
                <a:latin typeface="Georgia"/>
                <a:ea typeface="Georgia"/>
                <a:cs typeface="Georgia"/>
                <a:sym typeface="Georgia"/>
              </a:rPr>
              <a:t>Whose noble souls I'll have the heart of the wars.</a:t>
            </a:r>
            <a:endParaRPr sz="1100">
              <a:solidFill>
                <a:srgbClr val="FFFFFF"/>
              </a:solidFill>
              <a:latin typeface="Georgia"/>
              <a:ea typeface="Georgia"/>
              <a:cs typeface="Georgia"/>
              <a:sym typeface="Georgia"/>
            </a:endParaRPr>
          </a:p>
          <a:p>
            <a:pPr indent="0" lvl="0" marL="0" rtl="0" algn="l">
              <a:spcBef>
                <a:spcPts val="0"/>
              </a:spcBef>
              <a:spcAft>
                <a:spcPts val="0"/>
              </a:spcAft>
              <a:buNone/>
            </a:pPr>
            <a:r>
              <a:t/>
            </a:r>
            <a:endParaRPr sz="1100">
              <a:solidFill>
                <a:srgbClr val="FFFFFF"/>
              </a:solidFill>
              <a:latin typeface="Georgia"/>
              <a:ea typeface="Georgia"/>
              <a:cs typeface="Georgia"/>
              <a:sym typeface="Georgia"/>
            </a:endParaRPr>
          </a:p>
          <a:p>
            <a:pPr indent="0" lvl="0" marL="0" rtl="0" algn="l">
              <a:spcBef>
                <a:spcPts val="0"/>
              </a:spcBef>
              <a:spcAft>
                <a:spcPts val="0"/>
              </a:spcAft>
              <a:buNone/>
            </a:pPr>
            <a:r>
              <a:rPr lang="en" sz="1100">
                <a:solidFill>
                  <a:srgbClr val="FFFFFF"/>
                </a:solidFill>
                <a:latin typeface="Georgia"/>
                <a:ea typeface="Georgia"/>
                <a:cs typeface="Georgia"/>
                <a:sym typeface="Georgia"/>
              </a:rPr>
              <a:t>Clown:</a:t>
            </a:r>
            <a:endParaRPr sz="1100">
              <a:solidFill>
                <a:srgbClr val="FFFFFF"/>
              </a:solidFill>
              <a:latin typeface="Georgia"/>
              <a:ea typeface="Georgia"/>
              <a:cs typeface="Georgia"/>
              <a:sym typeface="Georgia"/>
            </a:endParaRPr>
          </a:p>
          <a:p>
            <a:pPr indent="0" lvl="0" marL="0" rtl="0" algn="l">
              <a:spcBef>
                <a:spcPts val="0"/>
              </a:spcBef>
              <a:spcAft>
                <a:spcPts val="0"/>
              </a:spcAft>
              <a:buNone/>
            </a:pPr>
            <a:r>
              <a:rPr lang="en" sz="1100">
                <a:solidFill>
                  <a:srgbClr val="FFFFFF"/>
                </a:solidFill>
                <a:latin typeface="Georgia"/>
                <a:ea typeface="Georgia"/>
                <a:cs typeface="Georgia"/>
                <a:sym typeface="Georgia"/>
              </a:rPr>
              <a:t>Come, sir, I will make did behold your worship.</a:t>
            </a:r>
            <a:endParaRPr sz="1100">
              <a:solidFill>
                <a:srgbClr val="FFFFFF"/>
              </a:solidFill>
              <a:latin typeface="Georgia"/>
              <a:ea typeface="Georgia"/>
              <a:cs typeface="Georgia"/>
              <a:sym typeface="Georgia"/>
            </a:endParaRPr>
          </a:p>
        </p:txBody>
      </p:sp>
      <p:sp>
        <p:nvSpPr>
          <p:cNvPr id="380" name="Shape 380"/>
          <p:cNvSpPr txBox="1"/>
          <p:nvPr/>
        </p:nvSpPr>
        <p:spPr>
          <a:xfrm>
            <a:off x="5152825" y="1619750"/>
            <a:ext cx="3018900" cy="6831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a:solidFill>
                  <a:srgbClr val="FFFFFF"/>
                </a:solidFill>
              </a:rPr>
              <a:t>Shakespeare Generator</a:t>
            </a:r>
            <a:endParaRPr>
              <a:solidFill>
                <a:srgbClr val="FFFFFF"/>
              </a:solidFill>
            </a:endParaRPr>
          </a:p>
          <a:p>
            <a:pPr indent="0" lvl="0" marL="0">
              <a:spcBef>
                <a:spcPts val="0"/>
              </a:spcBef>
              <a:spcAft>
                <a:spcPts val="0"/>
              </a:spcAft>
              <a:buNone/>
            </a:pPr>
            <a:r>
              <a:rPr lang="en">
                <a:solidFill>
                  <a:srgbClr val="FFFFFF"/>
                </a:solidFill>
              </a:rPr>
              <a:t>Andrej Karpathy’s </a:t>
            </a:r>
            <a:r>
              <a:rPr lang="en" u="sng">
                <a:solidFill>
                  <a:schemeClr val="hlink"/>
                </a:solidFill>
                <a:hlinkClick r:id="rId3"/>
              </a:rPr>
              <a:t>blog</a:t>
            </a:r>
            <a:endParaRPr>
              <a:solidFill>
                <a:srgbClr val="FFFFFF"/>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4" name="Shape 384"/>
        <p:cNvGrpSpPr/>
        <p:nvPr/>
      </p:nvGrpSpPr>
      <p:grpSpPr>
        <a:xfrm>
          <a:off x="0" y="0"/>
          <a:ext cx="0" cy="0"/>
          <a:chOff x="0" y="0"/>
          <a:chExt cx="0" cy="0"/>
        </a:xfrm>
      </p:grpSpPr>
      <p:sp>
        <p:nvSpPr>
          <p:cNvPr id="385" name="Shape 385"/>
          <p:cNvSpPr txBox="1"/>
          <p:nvPr>
            <p:ph type="title"/>
          </p:nvPr>
        </p:nvSpPr>
        <p:spPr>
          <a:xfrm>
            <a:off x="608274" y="236450"/>
            <a:ext cx="8092800" cy="75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Character-level Language Modeling</a:t>
            </a:r>
            <a:endParaRPr b="1">
              <a:latin typeface="Georgia"/>
              <a:ea typeface="Georgia"/>
              <a:cs typeface="Georgia"/>
              <a:sym typeface="Georgia"/>
            </a:endParaRPr>
          </a:p>
        </p:txBody>
      </p:sp>
      <p:sp>
        <p:nvSpPr>
          <p:cNvPr id="386" name="Shape 38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387" name="Shape 387"/>
          <p:cNvSpPr txBox="1"/>
          <p:nvPr/>
        </p:nvSpPr>
        <p:spPr>
          <a:xfrm>
            <a:off x="1137625" y="771225"/>
            <a:ext cx="7034100" cy="380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FFFFFF"/>
                </a:solidFill>
                <a:latin typeface="Georgia"/>
                <a:ea typeface="Georgia"/>
                <a:cs typeface="Georgia"/>
                <a:sym typeface="Georgia"/>
              </a:rPr>
              <a:t>/*</a:t>
            </a:r>
            <a:endParaRPr sz="900">
              <a:solidFill>
                <a:srgbClr val="FFFFFF"/>
              </a:solidFill>
              <a:latin typeface="Georgia"/>
              <a:ea typeface="Georgia"/>
              <a:cs typeface="Georgia"/>
              <a:sym typeface="Georgia"/>
            </a:endParaRPr>
          </a:p>
          <a:p>
            <a:pPr indent="0" lvl="0" marL="0" rtl="0" algn="l">
              <a:spcBef>
                <a:spcPts val="0"/>
              </a:spcBef>
              <a:spcAft>
                <a:spcPts val="0"/>
              </a:spcAft>
              <a:buNone/>
            </a:pPr>
            <a:r>
              <a:rPr lang="en" sz="900">
                <a:solidFill>
                  <a:srgbClr val="FFFFFF"/>
                </a:solidFill>
                <a:latin typeface="Georgia"/>
                <a:ea typeface="Georgia"/>
                <a:cs typeface="Georgia"/>
                <a:sym typeface="Georgia"/>
              </a:rPr>
              <a:t> * Increment the size file of the new incorrect UI_FILTER group information</a:t>
            </a:r>
            <a:endParaRPr sz="900">
              <a:solidFill>
                <a:srgbClr val="FFFFFF"/>
              </a:solidFill>
              <a:latin typeface="Georgia"/>
              <a:ea typeface="Georgia"/>
              <a:cs typeface="Georgia"/>
              <a:sym typeface="Georgia"/>
            </a:endParaRPr>
          </a:p>
          <a:p>
            <a:pPr indent="0" lvl="0" marL="0" rtl="0" algn="l">
              <a:spcBef>
                <a:spcPts val="0"/>
              </a:spcBef>
              <a:spcAft>
                <a:spcPts val="0"/>
              </a:spcAft>
              <a:buNone/>
            </a:pPr>
            <a:r>
              <a:rPr lang="en" sz="900">
                <a:solidFill>
                  <a:srgbClr val="FFFFFF"/>
                </a:solidFill>
                <a:latin typeface="Georgia"/>
                <a:ea typeface="Georgia"/>
                <a:cs typeface="Georgia"/>
                <a:sym typeface="Georgia"/>
              </a:rPr>
              <a:t> * of the size generatively.</a:t>
            </a:r>
            <a:endParaRPr sz="900">
              <a:solidFill>
                <a:srgbClr val="FFFFFF"/>
              </a:solidFill>
              <a:latin typeface="Georgia"/>
              <a:ea typeface="Georgia"/>
              <a:cs typeface="Georgia"/>
              <a:sym typeface="Georgia"/>
            </a:endParaRPr>
          </a:p>
          <a:p>
            <a:pPr indent="0" lvl="0" marL="0" rtl="0" algn="l">
              <a:spcBef>
                <a:spcPts val="0"/>
              </a:spcBef>
              <a:spcAft>
                <a:spcPts val="0"/>
              </a:spcAft>
              <a:buNone/>
            </a:pPr>
            <a:r>
              <a:rPr lang="en" sz="900">
                <a:solidFill>
                  <a:srgbClr val="FFFFFF"/>
                </a:solidFill>
                <a:latin typeface="Georgia"/>
                <a:ea typeface="Georgia"/>
                <a:cs typeface="Georgia"/>
                <a:sym typeface="Georgia"/>
              </a:rPr>
              <a:t> */</a:t>
            </a:r>
            <a:endParaRPr sz="900">
              <a:solidFill>
                <a:srgbClr val="FFFFFF"/>
              </a:solidFill>
              <a:latin typeface="Georgia"/>
              <a:ea typeface="Georgia"/>
              <a:cs typeface="Georgia"/>
              <a:sym typeface="Georgia"/>
            </a:endParaRPr>
          </a:p>
          <a:p>
            <a:pPr indent="0" lvl="0" marL="0" rtl="0" algn="l">
              <a:spcBef>
                <a:spcPts val="0"/>
              </a:spcBef>
              <a:spcAft>
                <a:spcPts val="0"/>
              </a:spcAft>
              <a:buNone/>
            </a:pPr>
            <a:r>
              <a:rPr lang="en" sz="900">
                <a:solidFill>
                  <a:srgbClr val="FFFFFF"/>
                </a:solidFill>
                <a:latin typeface="Georgia"/>
                <a:ea typeface="Georgia"/>
                <a:cs typeface="Georgia"/>
                <a:sym typeface="Georgia"/>
              </a:rPr>
              <a:t>static int indicate_policy(void)</a:t>
            </a:r>
            <a:endParaRPr sz="900">
              <a:solidFill>
                <a:srgbClr val="FFFFFF"/>
              </a:solidFill>
              <a:latin typeface="Georgia"/>
              <a:ea typeface="Georgia"/>
              <a:cs typeface="Georgia"/>
              <a:sym typeface="Georgia"/>
            </a:endParaRPr>
          </a:p>
          <a:p>
            <a:pPr indent="0" lvl="0" marL="0" rtl="0" algn="l">
              <a:spcBef>
                <a:spcPts val="0"/>
              </a:spcBef>
              <a:spcAft>
                <a:spcPts val="0"/>
              </a:spcAft>
              <a:buNone/>
            </a:pPr>
            <a:r>
              <a:rPr lang="en" sz="900">
                <a:solidFill>
                  <a:srgbClr val="FFFFFF"/>
                </a:solidFill>
                <a:latin typeface="Georgia"/>
                <a:ea typeface="Georgia"/>
                <a:cs typeface="Georgia"/>
                <a:sym typeface="Georgia"/>
              </a:rPr>
              <a:t>{</a:t>
            </a:r>
            <a:endParaRPr sz="900">
              <a:solidFill>
                <a:srgbClr val="FFFFFF"/>
              </a:solidFill>
              <a:latin typeface="Georgia"/>
              <a:ea typeface="Georgia"/>
              <a:cs typeface="Georgia"/>
              <a:sym typeface="Georgia"/>
            </a:endParaRPr>
          </a:p>
          <a:p>
            <a:pPr indent="0" lvl="0" marL="0" rtl="0" algn="l">
              <a:spcBef>
                <a:spcPts val="0"/>
              </a:spcBef>
              <a:spcAft>
                <a:spcPts val="0"/>
              </a:spcAft>
              <a:buNone/>
            </a:pPr>
            <a:r>
              <a:rPr lang="en" sz="900">
                <a:solidFill>
                  <a:srgbClr val="FFFFFF"/>
                </a:solidFill>
                <a:latin typeface="Georgia"/>
                <a:ea typeface="Georgia"/>
                <a:cs typeface="Georgia"/>
                <a:sym typeface="Georgia"/>
              </a:rPr>
              <a:t>  int error;</a:t>
            </a:r>
            <a:endParaRPr sz="900">
              <a:solidFill>
                <a:srgbClr val="FFFFFF"/>
              </a:solidFill>
              <a:latin typeface="Georgia"/>
              <a:ea typeface="Georgia"/>
              <a:cs typeface="Georgia"/>
              <a:sym typeface="Georgia"/>
            </a:endParaRPr>
          </a:p>
          <a:p>
            <a:pPr indent="0" lvl="0" marL="0" rtl="0" algn="l">
              <a:spcBef>
                <a:spcPts val="0"/>
              </a:spcBef>
              <a:spcAft>
                <a:spcPts val="0"/>
              </a:spcAft>
              <a:buNone/>
            </a:pPr>
            <a:r>
              <a:rPr lang="en" sz="900">
                <a:solidFill>
                  <a:srgbClr val="FFFFFF"/>
                </a:solidFill>
                <a:latin typeface="Georgia"/>
                <a:ea typeface="Georgia"/>
                <a:cs typeface="Georgia"/>
                <a:sym typeface="Georgia"/>
              </a:rPr>
              <a:t>  if (fd == MARN_EPT) {</a:t>
            </a:r>
            <a:endParaRPr sz="900">
              <a:solidFill>
                <a:srgbClr val="FFFFFF"/>
              </a:solidFill>
              <a:latin typeface="Georgia"/>
              <a:ea typeface="Georgia"/>
              <a:cs typeface="Georgia"/>
              <a:sym typeface="Georgia"/>
            </a:endParaRPr>
          </a:p>
          <a:p>
            <a:pPr indent="0" lvl="0" marL="0" rtl="0" algn="l">
              <a:spcBef>
                <a:spcPts val="0"/>
              </a:spcBef>
              <a:spcAft>
                <a:spcPts val="0"/>
              </a:spcAft>
              <a:buNone/>
            </a:pPr>
            <a:r>
              <a:rPr lang="en" sz="900">
                <a:solidFill>
                  <a:srgbClr val="FFFFFF"/>
                </a:solidFill>
                <a:latin typeface="Georgia"/>
                <a:ea typeface="Georgia"/>
                <a:cs typeface="Georgia"/>
                <a:sym typeface="Georgia"/>
              </a:rPr>
              <a:t>    /*</a:t>
            </a:r>
            <a:endParaRPr sz="900">
              <a:solidFill>
                <a:srgbClr val="FFFFFF"/>
              </a:solidFill>
              <a:latin typeface="Georgia"/>
              <a:ea typeface="Georgia"/>
              <a:cs typeface="Georgia"/>
              <a:sym typeface="Georgia"/>
            </a:endParaRPr>
          </a:p>
          <a:p>
            <a:pPr indent="0" lvl="0" marL="0" rtl="0" algn="l">
              <a:spcBef>
                <a:spcPts val="0"/>
              </a:spcBef>
              <a:spcAft>
                <a:spcPts val="0"/>
              </a:spcAft>
              <a:buNone/>
            </a:pPr>
            <a:r>
              <a:rPr lang="en" sz="900">
                <a:solidFill>
                  <a:srgbClr val="FFFFFF"/>
                </a:solidFill>
                <a:latin typeface="Georgia"/>
                <a:ea typeface="Georgia"/>
                <a:cs typeface="Georgia"/>
                <a:sym typeface="Georgia"/>
              </a:rPr>
              <a:t>     * The kernel blank will coeld it to userspace.</a:t>
            </a:r>
            <a:endParaRPr sz="900">
              <a:solidFill>
                <a:srgbClr val="FFFFFF"/>
              </a:solidFill>
              <a:latin typeface="Georgia"/>
              <a:ea typeface="Georgia"/>
              <a:cs typeface="Georgia"/>
              <a:sym typeface="Georgia"/>
            </a:endParaRPr>
          </a:p>
          <a:p>
            <a:pPr indent="0" lvl="0" marL="0" rtl="0" algn="l">
              <a:spcBef>
                <a:spcPts val="0"/>
              </a:spcBef>
              <a:spcAft>
                <a:spcPts val="0"/>
              </a:spcAft>
              <a:buNone/>
            </a:pPr>
            <a:r>
              <a:rPr lang="en" sz="900">
                <a:solidFill>
                  <a:srgbClr val="FFFFFF"/>
                </a:solidFill>
                <a:latin typeface="Georgia"/>
                <a:ea typeface="Georgia"/>
                <a:cs typeface="Georgia"/>
                <a:sym typeface="Georgia"/>
              </a:rPr>
              <a:t>     */</a:t>
            </a:r>
            <a:endParaRPr sz="900">
              <a:solidFill>
                <a:srgbClr val="FFFFFF"/>
              </a:solidFill>
              <a:latin typeface="Georgia"/>
              <a:ea typeface="Georgia"/>
              <a:cs typeface="Georgia"/>
              <a:sym typeface="Georgia"/>
            </a:endParaRPr>
          </a:p>
          <a:p>
            <a:pPr indent="0" lvl="0" marL="0" rtl="0" algn="l">
              <a:spcBef>
                <a:spcPts val="0"/>
              </a:spcBef>
              <a:spcAft>
                <a:spcPts val="0"/>
              </a:spcAft>
              <a:buNone/>
            </a:pPr>
            <a:r>
              <a:rPr lang="en" sz="900">
                <a:solidFill>
                  <a:srgbClr val="FFFFFF"/>
                </a:solidFill>
                <a:latin typeface="Georgia"/>
                <a:ea typeface="Georgia"/>
                <a:cs typeface="Georgia"/>
                <a:sym typeface="Georgia"/>
              </a:rPr>
              <a:t>    if (ss-&gt;segment &lt; mem_total)</a:t>
            </a:r>
            <a:endParaRPr sz="900">
              <a:solidFill>
                <a:srgbClr val="FFFFFF"/>
              </a:solidFill>
              <a:latin typeface="Georgia"/>
              <a:ea typeface="Georgia"/>
              <a:cs typeface="Georgia"/>
              <a:sym typeface="Georgia"/>
            </a:endParaRPr>
          </a:p>
          <a:p>
            <a:pPr indent="0" lvl="0" marL="0" rtl="0" algn="l">
              <a:spcBef>
                <a:spcPts val="0"/>
              </a:spcBef>
              <a:spcAft>
                <a:spcPts val="0"/>
              </a:spcAft>
              <a:buNone/>
            </a:pPr>
            <a:r>
              <a:rPr lang="en" sz="900">
                <a:solidFill>
                  <a:srgbClr val="FFFFFF"/>
                </a:solidFill>
                <a:latin typeface="Georgia"/>
                <a:ea typeface="Georgia"/>
                <a:cs typeface="Georgia"/>
                <a:sym typeface="Georgia"/>
              </a:rPr>
              <a:t>      unblock_graph_and_set_blocked();</a:t>
            </a:r>
            <a:endParaRPr sz="900">
              <a:solidFill>
                <a:srgbClr val="FFFFFF"/>
              </a:solidFill>
              <a:latin typeface="Georgia"/>
              <a:ea typeface="Georgia"/>
              <a:cs typeface="Georgia"/>
              <a:sym typeface="Georgia"/>
            </a:endParaRPr>
          </a:p>
          <a:p>
            <a:pPr indent="0" lvl="0" marL="0" rtl="0" algn="l">
              <a:spcBef>
                <a:spcPts val="0"/>
              </a:spcBef>
              <a:spcAft>
                <a:spcPts val="0"/>
              </a:spcAft>
              <a:buNone/>
            </a:pPr>
            <a:r>
              <a:rPr lang="en" sz="900">
                <a:solidFill>
                  <a:srgbClr val="FFFFFF"/>
                </a:solidFill>
                <a:latin typeface="Georgia"/>
                <a:ea typeface="Georgia"/>
                <a:cs typeface="Georgia"/>
                <a:sym typeface="Georgia"/>
              </a:rPr>
              <a:t>    else</a:t>
            </a:r>
            <a:endParaRPr sz="900">
              <a:solidFill>
                <a:srgbClr val="FFFFFF"/>
              </a:solidFill>
              <a:latin typeface="Georgia"/>
              <a:ea typeface="Georgia"/>
              <a:cs typeface="Georgia"/>
              <a:sym typeface="Georgia"/>
            </a:endParaRPr>
          </a:p>
          <a:p>
            <a:pPr indent="0" lvl="0" marL="0" rtl="0" algn="l">
              <a:spcBef>
                <a:spcPts val="0"/>
              </a:spcBef>
              <a:spcAft>
                <a:spcPts val="0"/>
              </a:spcAft>
              <a:buNone/>
            </a:pPr>
            <a:r>
              <a:rPr lang="en" sz="900">
                <a:solidFill>
                  <a:srgbClr val="FFFFFF"/>
                </a:solidFill>
                <a:latin typeface="Georgia"/>
                <a:ea typeface="Georgia"/>
                <a:cs typeface="Georgia"/>
                <a:sym typeface="Georgia"/>
              </a:rPr>
              <a:t>      ret = 1;</a:t>
            </a:r>
            <a:endParaRPr sz="900">
              <a:solidFill>
                <a:srgbClr val="FFFFFF"/>
              </a:solidFill>
              <a:latin typeface="Georgia"/>
              <a:ea typeface="Georgia"/>
              <a:cs typeface="Georgia"/>
              <a:sym typeface="Georgia"/>
            </a:endParaRPr>
          </a:p>
          <a:p>
            <a:pPr indent="0" lvl="0" marL="0" rtl="0" algn="l">
              <a:spcBef>
                <a:spcPts val="0"/>
              </a:spcBef>
              <a:spcAft>
                <a:spcPts val="0"/>
              </a:spcAft>
              <a:buNone/>
            </a:pPr>
            <a:r>
              <a:rPr lang="en" sz="900">
                <a:solidFill>
                  <a:srgbClr val="FFFFFF"/>
                </a:solidFill>
                <a:latin typeface="Georgia"/>
                <a:ea typeface="Georgia"/>
                <a:cs typeface="Georgia"/>
                <a:sym typeface="Georgia"/>
              </a:rPr>
              <a:t>    goto bail;</a:t>
            </a:r>
            <a:endParaRPr sz="900">
              <a:solidFill>
                <a:srgbClr val="FFFFFF"/>
              </a:solidFill>
              <a:latin typeface="Georgia"/>
              <a:ea typeface="Georgia"/>
              <a:cs typeface="Georgia"/>
              <a:sym typeface="Georgia"/>
            </a:endParaRPr>
          </a:p>
          <a:p>
            <a:pPr indent="0" lvl="0" marL="0" rtl="0" algn="l">
              <a:spcBef>
                <a:spcPts val="0"/>
              </a:spcBef>
              <a:spcAft>
                <a:spcPts val="0"/>
              </a:spcAft>
              <a:buNone/>
            </a:pPr>
            <a:r>
              <a:rPr lang="en" sz="900">
                <a:solidFill>
                  <a:srgbClr val="FFFFFF"/>
                </a:solidFill>
                <a:latin typeface="Georgia"/>
                <a:ea typeface="Georgia"/>
                <a:cs typeface="Georgia"/>
                <a:sym typeface="Georgia"/>
              </a:rPr>
              <a:t>  }</a:t>
            </a:r>
            <a:endParaRPr sz="900">
              <a:solidFill>
                <a:srgbClr val="FFFFFF"/>
              </a:solidFill>
              <a:latin typeface="Georgia"/>
              <a:ea typeface="Georgia"/>
              <a:cs typeface="Georgia"/>
              <a:sym typeface="Georgia"/>
            </a:endParaRPr>
          </a:p>
          <a:p>
            <a:pPr indent="0" lvl="0" marL="0" rtl="0" algn="l">
              <a:spcBef>
                <a:spcPts val="0"/>
              </a:spcBef>
              <a:spcAft>
                <a:spcPts val="0"/>
              </a:spcAft>
              <a:buNone/>
            </a:pPr>
            <a:r>
              <a:rPr lang="en" sz="900">
                <a:solidFill>
                  <a:srgbClr val="FFFFFF"/>
                </a:solidFill>
                <a:latin typeface="Georgia"/>
                <a:ea typeface="Georgia"/>
                <a:cs typeface="Georgia"/>
                <a:sym typeface="Georgia"/>
              </a:rPr>
              <a:t>  segaddr = in_SB(in.addr);</a:t>
            </a:r>
            <a:endParaRPr sz="900">
              <a:solidFill>
                <a:srgbClr val="FFFFFF"/>
              </a:solidFill>
              <a:latin typeface="Georgia"/>
              <a:ea typeface="Georgia"/>
              <a:cs typeface="Georgia"/>
              <a:sym typeface="Georgia"/>
            </a:endParaRPr>
          </a:p>
          <a:p>
            <a:pPr indent="0" lvl="0" marL="0" rtl="0" algn="l">
              <a:spcBef>
                <a:spcPts val="0"/>
              </a:spcBef>
              <a:spcAft>
                <a:spcPts val="0"/>
              </a:spcAft>
              <a:buNone/>
            </a:pPr>
            <a:r>
              <a:rPr lang="en" sz="900">
                <a:solidFill>
                  <a:srgbClr val="FFFFFF"/>
                </a:solidFill>
                <a:latin typeface="Georgia"/>
                <a:ea typeface="Georgia"/>
                <a:cs typeface="Georgia"/>
                <a:sym typeface="Georgia"/>
              </a:rPr>
              <a:t>  selector = seg / 16;</a:t>
            </a:r>
            <a:endParaRPr sz="900">
              <a:solidFill>
                <a:srgbClr val="FFFFFF"/>
              </a:solidFill>
              <a:latin typeface="Georgia"/>
              <a:ea typeface="Georgia"/>
              <a:cs typeface="Georgia"/>
              <a:sym typeface="Georgia"/>
            </a:endParaRPr>
          </a:p>
          <a:p>
            <a:pPr indent="0" lvl="0" marL="0" rtl="0" algn="l">
              <a:spcBef>
                <a:spcPts val="0"/>
              </a:spcBef>
              <a:spcAft>
                <a:spcPts val="0"/>
              </a:spcAft>
              <a:buNone/>
            </a:pPr>
            <a:r>
              <a:rPr lang="en" sz="900">
                <a:solidFill>
                  <a:srgbClr val="FFFFFF"/>
                </a:solidFill>
                <a:latin typeface="Georgia"/>
                <a:ea typeface="Georgia"/>
                <a:cs typeface="Georgia"/>
                <a:sym typeface="Georgia"/>
              </a:rPr>
              <a:t>  setup_works = true;</a:t>
            </a:r>
            <a:endParaRPr sz="900">
              <a:solidFill>
                <a:srgbClr val="FFFFFF"/>
              </a:solidFill>
              <a:latin typeface="Georgia"/>
              <a:ea typeface="Georgia"/>
              <a:cs typeface="Georgia"/>
              <a:sym typeface="Georgia"/>
            </a:endParaRPr>
          </a:p>
          <a:p>
            <a:pPr indent="0" lvl="0" marL="0" rtl="0" algn="l">
              <a:spcBef>
                <a:spcPts val="0"/>
              </a:spcBef>
              <a:spcAft>
                <a:spcPts val="0"/>
              </a:spcAft>
              <a:buNone/>
            </a:pPr>
            <a:r>
              <a:rPr lang="en" sz="900">
                <a:solidFill>
                  <a:srgbClr val="FFFFFF"/>
                </a:solidFill>
                <a:latin typeface="Georgia"/>
                <a:ea typeface="Georgia"/>
                <a:cs typeface="Georgia"/>
                <a:sym typeface="Georgia"/>
              </a:rPr>
              <a:t>  for (i = 0; i &lt; blocks; i++) {</a:t>
            </a:r>
            <a:endParaRPr sz="900">
              <a:solidFill>
                <a:srgbClr val="FFFFFF"/>
              </a:solidFill>
              <a:latin typeface="Georgia"/>
              <a:ea typeface="Georgia"/>
              <a:cs typeface="Georgia"/>
              <a:sym typeface="Georgia"/>
            </a:endParaRPr>
          </a:p>
          <a:p>
            <a:pPr indent="0" lvl="0" marL="0" rtl="0" algn="l">
              <a:spcBef>
                <a:spcPts val="0"/>
              </a:spcBef>
              <a:spcAft>
                <a:spcPts val="0"/>
              </a:spcAft>
              <a:buNone/>
            </a:pPr>
            <a:r>
              <a:rPr lang="en" sz="900">
                <a:solidFill>
                  <a:srgbClr val="FFFFFF"/>
                </a:solidFill>
                <a:latin typeface="Georgia"/>
                <a:ea typeface="Georgia"/>
                <a:cs typeface="Georgia"/>
                <a:sym typeface="Georgia"/>
              </a:rPr>
              <a:t>    seq = buf[i++];</a:t>
            </a:r>
            <a:endParaRPr sz="900">
              <a:solidFill>
                <a:srgbClr val="FFFFFF"/>
              </a:solidFill>
              <a:latin typeface="Georgia"/>
              <a:ea typeface="Georgia"/>
              <a:cs typeface="Georgia"/>
              <a:sym typeface="Georgia"/>
            </a:endParaRPr>
          </a:p>
          <a:p>
            <a:pPr indent="0" lvl="0" marL="0" rtl="0" algn="l">
              <a:spcBef>
                <a:spcPts val="0"/>
              </a:spcBef>
              <a:spcAft>
                <a:spcPts val="0"/>
              </a:spcAft>
              <a:buNone/>
            </a:pPr>
            <a:r>
              <a:rPr lang="en" sz="900">
                <a:solidFill>
                  <a:srgbClr val="FFFFFF"/>
                </a:solidFill>
                <a:latin typeface="Georgia"/>
                <a:ea typeface="Georgia"/>
                <a:cs typeface="Georgia"/>
                <a:sym typeface="Georgia"/>
              </a:rPr>
              <a:t>    bpf = bd-&gt;bd.next + i * search;</a:t>
            </a:r>
            <a:endParaRPr sz="900">
              <a:solidFill>
                <a:srgbClr val="FFFFFF"/>
              </a:solidFill>
              <a:latin typeface="Georgia"/>
              <a:ea typeface="Georgia"/>
              <a:cs typeface="Georgia"/>
              <a:sym typeface="Georgia"/>
            </a:endParaRPr>
          </a:p>
          <a:p>
            <a:pPr indent="0" lvl="0" marL="0" rtl="0" algn="l">
              <a:spcBef>
                <a:spcPts val="0"/>
              </a:spcBef>
              <a:spcAft>
                <a:spcPts val="0"/>
              </a:spcAft>
              <a:buNone/>
            </a:pPr>
            <a:r>
              <a:rPr lang="en" sz="900">
                <a:solidFill>
                  <a:srgbClr val="FFFFFF"/>
                </a:solidFill>
                <a:latin typeface="Georgia"/>
                <a:ea typeface="Georgia"/>
                <a:cs typeface="Georgia"/>
                <a:sym typeface="Georgia"/>
              </a:rPr>
              <a:t>    if (fd) {</a:t>
            </a:r>
            <a:endParaRPr sz="900">
              <a:solidFill>
                <a:srgbClr val="FFFFFF"/>
              </a:solidFill>
              <a:latin typeface="Georgia"/>
              <a:ea typeface="Georgia"/>
              <a:cs typeface="Georgia"/>
              <a:sym typeface="Georgia"/>
            </a:endParaRPr>
          </a:p>
          <a:p>
            <a:pPr indent="0" lvl="0" marL="0" rtl="0" algn="l">
              <a:spcBef>
                <a:spcPts val="0"/>
              </a:spcBef>
              <a:spcAft>
                <a:spcPts val="0"/>
              </a:spcAft>
              <a:buNone/>
            </a:pPr>
            <a:r>
              <a:rPr lang="en" sz="900">
                <a:solidFill>
                  <a:srgbClr val="FFFFFF"/>
                </a:solidFill>
                <a:latin typeface="Georgia"/>
                <a:ea typeface="Georgia"/>
                <a:cs typeface="Georgia"/>
                <a:sym typeface="Georgia"/>
              </a:rPr>
              <a:t>      current = blocked;</a:t>
            </a:r>
            <a:endParaRPr sz="900">
              <a:solidFill>
                <a:srgbClr val="FFFFFF"/>
              </a:solidFill>
              <a:latin typeface="Georgia"/>
              <a:ea typeface="Georgia"/>
              <a:cs typeface="Georgia"/>
              <a:sym typeface="Georgia"/>
            </a:endParaRPr>
          </a:p>
          <a:p>
            <a:pPr indent="0" lvl="0" marL="0" rtl="0" algn="l">
              <a:spcBef>
                <a:spcPts val="0"/>
              </a:spcBef>
              <a:spcAft>
                <a:spcPts val="0"/>
              </a:spcAft>
              <a:buNone/>
            </a:pPr>
            <a:r>
              <a:rPr lang="en" sz="900">
                <a:solidFill>
                  <a:srgbClr val="FFFFFF"/>
                </a:solidFill>
                <a:latin typeface="Georgia"/>
                <a:ea typeface="Georgia"/>
                <a:cs typeface="Georgia"/>
                <a:sym typeface="Georgia"/>
              </a:rPr>
              <a:t>    }</a:t>
            </a:r>
            <a:endParaRPr sz="900">
              <a:solidFill>
                <a:srgbClr val="FFFFFF"/>
              </a:solidFill>
              <a:latin typeface="Georgia"/>
              <a:ea typeface="Georgia"/>
              <a:cs typeface="Georgia"/>
              <a:sym typeface="Georgia"/>
            </a:endParaRPr>
          </a:p>
          <a:p>
            <a:pPr indent="0" lvl="0" marL="0" rtl="0" algn="l">
              <a:spcBef>
                <a:spcPts val="0"/>
              </a:spcBef>
              <a:spcAft>
                <a:spcPts val="0"/>
              </a:spcAft>
              <a:buNone/>
            </a:pPr>
            <a:r>
              <a:rPr lang="en" sz="900">
                <a:solidFill>
                  <a:srgbClr val="FFFFFF"/>
                </a:solidFill>
                <a:latin typeface="Georgia"/>
                <a:ea typeface="Georgia"/>
                <a:cs typeface="Georgia"/>
                <a:sym typeface="Georgia"/>
              </a:rPr>
              <a:t>  }</a:t>
            </a:r>
            <a:endParaRPr sz="900">
              <a:solidFill>
                <a:srgbClr val="FFFFFF"/>
              </a:solidFill>
              <a:latin typeface="Georgia"/>
              <a:ea typeface="Georgia"/>
              <a:cs typeface="Georgia"/>
              <a:sym typeface="Georgia"/>
            </a:endParaRPr>
          </a:p>
          <a:p>
            <a:pPr indent="0" lvl="0" marL="0" rtl="0" algn="l">
              <a:spcBef>
                <a:spcPts val="0"/>
              </a:spcBef>
              <a:spcAft>
                <a:spcPts val="0"/>
              </a:spcAft>
              <a:buNone/>
            </a:pPr>
            <a:r>
              <a:rPr lang="en" sz="900">
                <a:solidFill>
                  <a:srgbClr val="FFFFFF"/>
                </a:solidFill>
                <a:latin typeface="Georgia"/>
                <a:ea typeface="Georgia"/>
                <a:cs typeface="Georgia"/>
                <a:sym typeface="Georgia"/>
              </a:rPr>
              <a:t>  rw-&gt;name = "Getjbbregs";</a:t>
            </a:r>
            <a:endParaRPr sz="900">
              <a:solidFill>
                <a:srgbClr val="FFFFFF"/>
              </a:solidFill>
              <a:latin typeface="Georgia"/>
              <a:ea typeface="Georgia"/>
              <a:cs typeface="Georgia"/>
              <a:sym typeface="Georgia"/>
            </a:endParaRPr>
          </a:p>
          <a:p>
            <a:pPr indent="0" lvl="0" marL="0" rtl="0" algn="l">
              <a:spcBef>
                <a:spcPts val="0"/>
              </a:spcBef>
              <a:spcAft>
                <a:spcPts val="0"/>
              </a:spcAft>
              <a:buNone/>
            </a:pPr>
            <a:r>
              <a:rPr lang="en" sz="900">
                <a:solidFill>
                  <a:srgbClr val="FFFFFF"/>
                </a:solidFill>
                <a:latin typeface="Georgia"/>
                <a:ea typeface="Georgia"/>
                <a:cs typeface="Georgia"/>
                <a:sym typeface="Georgia"/>
              </a:rPr>
              <a:t>  bprm_self_clearl(&amp;iv-&gt;version);</a:t>
            </a:r>
            <a:endParaRPr sz="900">
              <a:solidFill>
                <a:srgbClr val="FFFFFF"/>
              </a:solidFill>
              <a:latin typeface="Georgia"/>
              <a:ea typeface="Georgia"/>
              <a:cs typeface="Georgia"/>
              <a:sym typeface="Georgia"/>
            </a:endParaRPr>
          </a:p>
          <a:p>
            <a:pPr indent="0" lvl="0" marL="0" rtl="0" algn="l">
              <a:spcBef>
                <a:spcPts val="0"/>
              </a:spcBef>
              <a:spcAft>
                <a:spcPts val="0"/>
              </a:spcAft>
              <a:buNone/>
            </a:pPr>
            <a:r>
              <a:rPr lang="en" sz="900">
                <a:solidFill>
                  <a:srgbClr val="FFFFFF"/>
                </a:solidFill>
                <a:latin typeface="Georgia"/>
                <a:ea typeface="Georgia"/>
                <a:cs typeface="Georgia"/>
                <a:sym typeface="Georgia"/>
              </a:rPr>
              <a:t>  regs-&gt;new = blocks[(BPF_STATS &lt;&lt; info-&gt;historidac)] | PFMR_CLOBATHINC_SECONDS &lt;&lt; 12;</a:t>
            </a:r>
            <a:endParaRPr sz="900">
              <a:solidFill>
                <a:srgbClr val="FFFFFF"/>
              </a:solidFill>
              <a:latin typeface="Georgia"/>
              <a:ea typeface="Georgia"/>
              <a:cs typeface="Georgia"/>
              <a:sym typeface="Georgia"/>
            </a:endParaRPr>
          </a:p>
          <a:p>
            <a:pPr indent="0" lvl="0" marL="0" rtl="0" algn="l">
              <a:spcBef>
                <a:spcPts val="0"/>
              </a:spcBef>
              <a:spcAft>
                <a:spcPts val="0"/>
              </a:spcAft>
              <a:buNone/>
            </a:pPr>
            <a:r>
              <a:rPr lang="en" sz="900">
                <a:solidFill>
                  <a:srgbClr val="FFFFFF"/>
                </a:solidFill>
                <a:latin typeface="Georgia"/>
                <a:ea typeface="Georgia"/>
                <a:cs typeface="Georgia"/>
                <a:sym typeface="Georgia"/>
              </a:rPr>
              <a:t>  return segtable;</a:t>
            </a:r>
            <a:endParaRPr sz="900">
              <a:solidFill>
                <a:srgbClr val="FFFFFF"/>
              </a:solidFill>
              <a:latin typeface="Georgia"/>
              <a:ea typeface="Georgia"/>
              <a:cs typeface="Georgia"/>
              <a:sym typeface="Georgia"/>
            </a:endParaRPr>
          </a:p>
          <a:p>
            <a:pPr indent="0" lvl="0" marL="0" rtl="0" algn="l">
              <a:spcBef>
                <a:spcPts val="0"/>
              </a:spcBef>
              <a:spcAft>
                <a:spcPts val="0"/>
              </a:spcAft>
              <a:buNone/>
            </a:pPr>
            <a:r>
              <a:rPr lang="en" sz="900">
                <a:solidFill>
                  <a:srgbClr val="FFFFFF"/>
                </a:solidFill>
                <a:latin typeface="Georgia"/>
                <a:ea typeface="Georgia"/>
                <a:cs typeface="Georgia"/>
                <a:sym typeface="Georgia"/>
              </a:rPr>
              <a:t>}</a:t>
            </a:r>
            <a:endParaRPr sz="900">
              <a:solidFill>
                <a:srgbClr val="FFFFFF"/>
              </a:solidFill>
              <a:latin typeface="Georgia"/>
              <a:ea typeface="Georgia"/>
              <a:cs typeface="Georgia"/>
              <a:sym typeface="Georgia"/>
            </a:endParaRPr>
          </a:p>
          <a:p>
            <a:pPr indent="0" lvl="0" marL="0" rtl="0" algn="l">
              <a:spcBef>
                <a:spcPts val="0"/>
              </a:spcBef>
              <a:spcAft>
                <a:spcPts val="0"/>
              </a:spcAft>
              <a:buNone/>
            </a:pPr>
            <a:r>
              <a:t/>
            </a:r>
            <a:endParaRPr sz="900">
              <a:solidFill>
                <a:srgbClr val="FFFFFF"/>
              </a:solidFill>
              <a:latin typeface="Georgia"/>
              <a:ea typeface="Georgia"/>
              <a:cs typeface="Georgia"/>
              <a:sym typeface="Georgia"/>
            </a:endParaRPr>
          </a:p>
        </p:txBody>
      </p:sp>
      <p:sp>
        <p:nvSpPr>
          <p:cNvPr id="388" name="Shape 388"/>
          <p:cNvSpPr txBox="1"/>
          <p:nvPr/>
        </p:nvSpPr>
        <p:spPr>
          <a:xfrm>
            <a:off x="5152825" y="1619750"/>
            <a:ext cx="3018900" cy="6831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FFFFFF"/>
                </a:solidFill>
              </a:rPr>
              <a:t>Linux Source Code</a:t>
            </a:r>
            <a:r>
              <a:rPr lang="en">
                <a:solidFill>
                  <a:srgbClr val="FFFFFF"/>
                </a:solidFill>
              </a:rPr>
              <a:t> Generator</a:t>
            </a:r>
            <a:endParaRPr>
              <a:solidFill>
                <a:srgbClr val="FFFFFF"/>
              </a:solidFill>
            </a:endParaRPr>
          </a:p>
          <a:p>
            <a:pPr indent="0" lvl="0" marL="0" rtl="0">
              <a:spcBef>
                <a:spcPts val="0"/>
              </a:spcBef>
              <a:spcAft>
                <a:spcPts val="0"/>
              </a:spcAft>
              <a:buNone/>
            </a:pPr>
            <a:r>
              <a:rPr lang="en">
                <a:solidFill>
                  <a:srgbClr val="FFFFFF"/>
                </a:solidFill>
              </a:rPr>
              <a:t>Andrej Karpathy’s </a:t>
            </a:r>
            <a:r>
              <a:rPr lang="en" u="sng">
                <a:solidFill>
                  <a:schemeClr val="hlink"/>
                </a:solidFill>
                <a:hlinkClick r:id="rId3"/>
              </a:rPr>
              <a:t>blog</a:t>
            </a:r>
            <a:endParaRPr>
              <a:solidFill>
                <a:srgbClr val="FFFFFF"/>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8" name="Shape 118"/>
        <p:cNvGrpSpPr/>
        <p:nvPr/>
      </p:nvGrpSpPr>
      <p:grpSpPr>
        <a:xfrm>
          <a:off x="0" y="0"/>
          <a:ext cx="0" cy="0"/>
          <a:chOff x="0" y="0"/>
          <a:chExt cx="0" cy="0"/>
        </a:xfrm>
      </p:grpSpPr>
      <p:sp>
        <p:nvSpPr>
          <p:cNvPr id="119" name="Shape 1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Human vs SpotMini</a:t>
            </a:r>
            <a:endParaRPr b="1">
              <a:latin typeface="Georgia"/>
              <a:ea typeface="Georgia"/>
              <a:cs typeface="Georgia"/>
              <a:sym typeface="Georgia"/>
            </a:endParaRPr>
          </a:p>
        </p:txBody>
      </p:sp>
      <p:sp>
        <p:nvSpPr>
          <p:cNvPr id="120" name="Shape 1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descr="A test of SpotMini's ability to adjust to disturbances as it opens and walks through a door.  A person (not shown) drives the robot up to the door, points the hand at the door handle, then gives the 'GO' command, both at the beginning of the video and again at 42 seconds.  The robot proceeds autonomously from these points on, without help from a person.  A camera in the hand finds the door handle, cameras on the body determine if the door is open or closed and navigate through the doorway.  Software provides locomotion, balance and adjusts behavior when progress gets off track.  The ability to tolerate and respond automatically to disturbances like these improves successful operation of the robot.  (Note: This testing does not irritate or harm the robot.)" id="121" name="Shape 121" title="Testing Robustness">
            <a:hlinkClick r:id="rId3"/>
          </p:cNvPr>
          <p:cNvSpPr/>
          <p:nvPr/>
        </p:nvSpPr>
        <p:spPr>
          <a:xfrm>
            <a:off x="2224725" y="1234225"/>
            <a:ext cx="4572000" cy="3429000"/>
          </a:xfrm>
          <a:prstGeom prst="rect">
            <a:avLst/>
          </a:prstGeom>
          <a:blipFill>
            <a:blip r:embed="rId4">
              <a:alphaModFix/>
            </a:blip>
            <a:stretch>
              <a:fillRect/>
            </a:stretch>
          </a:blipFill>
          <a:ln>
            <a:noFill/>
          </a:ln>
        </p:spPr>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2" name="Shape 392"/>
        <p:cNvGrpSpPr/>
        <p:nvPr/>
      </p:nvGrpSpPr>
      <p:grpSpPr>
        <a:xfrm>
          <a:off x="0" y="0"/>
          <a:ext cx="0" cy="0"/>
          <a:chOff x="0" y="0"/>
          <a:chExt cx="0" cy="0"/>
        </a:xfrm>
      </p:grpSpPr>
      <p:sp>
        <p:nvSpPr>
          <p:cNvPr id="393" name="Shape 393"/>
          <p:cNvSpPr txBox="1"/>
          <p:nvPr>
            <p:ph type="title"/>
          </p:nvPr>
        </p:nvSpPr>
        <p:spPr>
          <a:xfrm>
            <a:off x="608274" y="236450"/>
            <a:ext cx="8092800" cy="75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Character-level Language Modeling</a:t>
            </a:r>
            <a:endParaRPr b="1">
              <a:latin typeface="Georgia"/>
              <a:ea typeface="Georgia"/>
              <a:cs typeface="Georgia"/>
              <a:sym typeface="Georgia"/>
            </a:endParaRPr>
          </a:p>
        </p:txBody>
      </p:sp>
      <p:sp>
        <p:nvSpPr>
          <p:cNvPr id="394" name="Shape 39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395" name="Shape 395"/>
          <p:cNvSpPr txBox="1"/>
          <p:nvPr/>
        </p:nvSpPr>
        <p:spPr>
          <a:xfrm>
            <a:off x="6853650" y="1436775"/>
            <a:ext cx="3018900" cy="6831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FFFFFF"/>
                </a:solidFill>
              </a:rPr>
              <a:t>Fake Math Doc</a:t>
            </a:r>
            <a:r>
              <a:rPr lang="en">
                <a:solidFill>
                  <a:srgbClr val="FFFFFF"/>
                </a:solidFill>
              </a:rPr>
              <a:t> Generator</a:t>
            </a:r>
            <a:endParaRPr>
              <a:solidFill>
                <a:srgbClr val="FFFFFF"/>
              </a:solidFill>
            </a:endParaRPr>
          </a:p>
          <a:p>
            <a:pPr indent="0" lvl="0" marL="0" rtl="0">
              <a:spcBef>
                <a:spcPts val="0"/>
              </a:spcBef>
              <a:spcAft>
                <a:spcPts val="0"/>
              </a:spcAft>
              <a:buNone/>
            </a:pPr>
            <a:r>
              <a:rPr lang="en">
                <a:solidFill>
                  <a:srgbClr val="FFFFFF"/>
                </a:solidFill>
              </a:rPr>
              <a:t>Andrej Karpathy’s </a:t>
            </a:r>
            <a:r>
              <a:rPr lang="en" u="sng">
                <a:solidFill>
                  <a:schemeClr val="hlink"/>
                </a:solidFill>
                <a:hlinkClick r:id="rId3"/>
              </a:rPr>
              <a:t>blog</a:t>
            </a:r>
            <a:endParaRPr>
              <a:solidFill>
                <a:srgbClr val="FFFFFF"/>
              </a:solidFill>
            </a:endParaRPr>
          </a:p>
        </p:txBody>
      </p:sp>
      <p:pic>
        <p:nvPicPr>
          <p:cNvPr id="396" name="Shape 396"/>
          <p:cNvPicPr preferRelativeResize="0"/>
          <p:nvPr/>
        </p:nvPicPr>
        <p:blipFill>
          <a:blip r:embed="rId4">
            <a:alphaModFix/>
          </a:blip>
          <a:stretch>
            <a:fillRect/>
          </a:stretch>
        </p:blipFill>
        <p:spPr>
          <a:xfrm>
            <a:off x="2290350" y="890725"/>
            <a:ext cx="4563300" cy="4166101"/>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0" name="Shape 400"/>
        <p:cNvGrpSpPr/>
        <p:nvPr/>
      </p:nvGrpSpPr>
      <p:grpSpPr>
        <a:xfrm>
          <a:off x="0" y="0"/>
          <a:ext cx="0" cy="0"/>
          <a:chOff x="0" y="0"/>
          <a:chExt cx="0" cy="0"/>
        </a:xfrm>
      </p:grpSpPr>
      <p:sp>
        <p:nvSpPr>
          <p:cNvPr id="401" name="Shape 401"/>
          <p:cNvSpPr txBox="1"/>
          <p:nvPr>
            <p:ph type="title"/>
          </p:nvPr>
        </p:nvSpPr>
        <p:spPr>
          <a:xfrm>
            <a:off x="608274" y="236450"/>
            <a:ext cx="8092800" cy="75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Character-level Language Modeling</a:t>
            </a:r>
            <a:endParaRPr b="1">
              <a:latin typeface="Georgia"/>
              <a:ea typeface="Georgia"/>
              <a:cs typeface="Georgia"/>
              <a:sym typeface="Georgia"/>
            </a:endParaRPr>
          </a:p>
        </p:txBody>
      </p:sp>
      <p:sp>
        <p:nvSpPr>
          <p:cNvPr id="402" name="Shape 40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403" name="Shape 403"/>
          <p:cNvSpPr txBox="1"/>
          <p:nvPr/>
        </p:nvSpPr>
        <p:spPr>
          <a:xfrm>
            <a:off x="1137625" y="944025"/>
            <a:ext cx="7034100" cy="380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Georgia"/>
                <a:ea typeface="Georgia"/>
                <a:cs typeface="Georgia"/>
                <a:sym typeface="Georgia"/>
              </a:rPr>
              <a:t>Deep learning neural network architectures can be used to best developing a new architectures contros of the training and max model parametrinal Networks (RNNs) outperform deep learning algorithm is easy to out unclears and can be used to train samples on the state-of-the-art RNN more effective Lorred can be used to best developing a new architectures contros of the training and max model and state-of-the-art deep learning algorithms to a similar pooling relevants. The space of a parameter to optimized hierarchy the state-of-the-art deep learning algorithms to a simple analytical pooling relevants. The space of algorithm is easy to outions of the network are allowed at training and many dectional representations are allow develop a groppose a network by a simple model interact that training algorithms to be the activities to maximul setting, ...</a:t>
            </a:r>
            <a:endParaRPr>
              <a:solidFill>
                <a:srgbClr val="FFFFFF"/>
              </a:solidFill>
              <a:latin typeface="Georgia"/>
              <a:ea typeface="Georgia"/>
              <a:cs typeface="Georgia"/>
              <a:sym typeface="Georgia"/>
            </a:endParaRPr>
          </a:p>
        </p:txBody>
      </p:sp>
      <p:sp>
        <p:nvSpPr>
          <p:cNvPr id="404" name="Shape 404"/>
          <p:cNvSpPr txBox="1"/>
          <p:nvPr/>
        </p:nvSpPr>
        <p:spPr>
          <a:xfrm>
            <a:off x="5000325" y="3545075"/>
            <a:ext cx="3018900" cy="6831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FFFFFF"/>
                </a:solidFill>
              </a:rPr>
              <a:t>Fake Arvix Abstracts Generator</a:t>
            </a:r>
            <a:endParaRPr>
              <a:solidFill>
                <a:srgbClr val="FFFFFF"/>
              </a:solidFill>
            </a:endParaRPr>
          </a:p>
          <a:p>
            <a:pPr indent="0" lvl="0" marL="0" rtl="0">
              <a:spcBef>
                <a:spcPts val="0"/>
              </a:spcBef>
              <a:spcAft>
                <a:spcPts val="0"/>
              </a:spcAft>
              <a:buNone/>
            </a:pPr>
            <a:r>
              <a:rPr lang="en" sz="2400">
                <a:solidFill>
                  <a:srgbClr val="FFFFFF"/>
                </a:solidFill>
              </a:rPr>
              <a:t>We’ll build this!!!!</a:t>
            </a:r>
            <a:endParaRPr sz="2400">
              <a:solidFill>
                <a:srgbClr val="FFFFFF"/>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8" name="Shape 408"/>
        <p:cNvGrpSpPr/>
        <p:nvPr/>
      </p:nvGrpSpPr>
      <p:grpSpPr>
        <a:xfrm>
          <a:off x="0" y="0"/>
          <a:ext cx="0" cy="0"/>
          <a:chOff x="0" y="0"/>
          <a:chExt cx="0" cy="0"/>
        </a:xfrm>
      </p:grpSpPr>
      <p:sp>
        <p:nvSpPr>
          <p:cNvPr id="409" name="Shape 409"/>
          <p:cNvSpPr txBox="1"/>
          <p:nvPr>
            <p:ph type="title"/>
          </p:nvPr>
        </p:nvSpPr>
        <p:spPr>
          <a:xfrm>
            <a:off x="608274" y="236450"/>
            <a:ext cx="8092800" cy="75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Character-level Language Modeling</a:t>
            </a:r>
            <a:endParaRPr b="1">
              <a:latin typeface="Georgia"/>
              <a:ea typeface="Georgia"/>
              <a:cs typeface="Georgia"/>
              <a:sym typeface="Georgia"/>
            </a:endParaRPr>
          </a:p>
        </p:txBody>
      </p:sp>
      <p:sp>
        <p:nvSpPr>
          <p:cNvPr id="410" name="Shape 4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411" name="Shape 411"/>
          <p:cNvSpPr txBox="1"/>
          <p:nvPr/>
        </p:nvSpPr>
        <p:spPr>
          <a:xfrm>
            <a:off x="5222750" y="4373725"/>
            <a:ext cx="3018900" cy="6831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FFFFFF"/>
                </a:solidFill>
              </a:rPr>
              <a:t>Presidential tweets</a:t>
            </a:r>
            <a:endParaRPr>
              <a:solidFill>
                <a:srgbClr val="FFFFFF"/>
              </a:solidFill>
            </a:endParaRPr>
          </a:p>
          <a:p>
            <a:pPr indent="0" lvl="0" marL="0" rtl="0">
              <a:spcBef>
                <a:spcPts val="0"/>
              </a:spcBef>
              <a:spcAft>
                <a:spcPts val="0"/>
              </a:spcAft>
              <a:buNone/>
            </a:pPr>
            <a:r>
              <a:rPr lang="en" sz="2400">
                <a:solidFill>
                  <a:srgbClr val="FFFFFF"/>
                </a:solidFill>
              </a:rPr>
              <a:t>We’ll build this!!!!</a:t>
            </a:r>
            <a:endParaRPr sz="2400">
              <a:solidFill>
                <a:srgbClr val="FFFFFF"/>
              </a:solidFill>
            </a:endParaRPr>
          </a:p>
        </p:txBody>
      </p:sp>
      <p:graphicFrame>
        <p:nvGraphicFramePr>
          <p:cNvPr id="412" name="Shape 412"/>
          <p:cNvGraphicFramePr/>
          <p:nvPr/>
        </p:nvGraphicFramePr>
        <p:xfrm>
          <a:off x="1002650" y="994850"/>
          <a:ext cx="3000000" cy="3000000"/>
        </p:xfrm>
        <a:graphic>
          <a:graphicData uri="http://schemas.openxmlformats.org/drawingml/2006/table">
            <a:tbl>
              <a:tblPr>
                <a:noFill/>
                <a:tableStyleId>{62206D12-7F1C-4FEF-B798-A11EEE2A1489}</a:tableStyleId>
              </a:tblPr>
              <a:tblGrid>
                <a:gridCol w="7239000"/>
              </a:tblGrid>
              <a:tr h="381000">
                <a:tc>
                  <a:txBody>
                    <a:bodyPr>
                      <a:noAutofit/>
                    </a:bodyPr>
                    <a:lstStyle/>
                    <a:p>
                      <a:pPr indent="0" lvl="0" marL="0">
                        <a:spcBef>
                          <a:spcPts val="0"/>
                        </a:spcBef>
                        <a:spcAft>
                          <a:spcPts val="0"/>
                        </a:spcAft>
                        <a:buNone/>
                      </a:pPr>
                      <a:r>
                        <a:rPr lang="en">
                          <a:solidFill>
                            <a:srgbClr val="FFFFFF"/>
                          </a:solidFill>
                          <a:latin typeface="Georgia"/>
                          <a:ea typeface="Georgia"/>
                          <a:cs typeface="Georgia"/>
                          <a:sym typeface="Georgia"/>
                        </a:rPr>
                        <a:t>I will be interviewed on @foxandfriends tonight at 10:00 P.M. and the #1 to construct the @WhiteHouse tonight at 10:00 P.M. Enjoy __HTTP__</a:t>
                      </a:r>
                      <a:endParaRPr>
                        <a:solidFill>
                          <a:srgbClr val="FFFFFF"/>
                        </a:solidFill>
                        <a:latin typeface="Georgia"/>
                        <a:ea typeface="Georgia"/>
                        <a:cs typeface="Georgia"/>
                        <a:sym typeface="Georgia"/>
                      </a:endParaRPr>
                    </a:p>
                  </a:txBody>
                  <a:tcPr marT="91425" marB="91425" marR="91425" marL="91425"/>
                </a:tc>
              </a:tr>
              <a:tr h="381000">
                <a:tc>
                  <a:txBody>
                    <a:bodyPr>
                      <a:noAutofit/>
                    </a:bodyPr>
                    <a:lstStyle/>
                    <a:p>
                      <a:pPr indent="0" lvl="0" marL="0">
                        <a:spcBef>
                          <a:spcPts val="0"/>
                        </a:spcBef>
                        <a:spcAft>
                          <a:spcPts val="0"/>
                        </a:spcAft>
                        <a:buNone/>
                      </a:pPr>
                      <a:r>
                        <a:rPr lang="en">
                          <a:solidFill>
                            <a:srgbClr val="FFFFFF"/>
                          </a:solidFill>
                          <a:latin typeface="Georgia"/>
                          <a:ea typeface="Georgia"/>
                          <a:cs typeface="Georgia"/>
                          <a:sym typeface="Georgia"/>
                        </a:rPr>
                        <a:t>No matter the truth and the world that the Fake News Media will be a great new book #Trump2016 __HTTP__ __HTTP__</a:t>
                      </a:r>
                      <a:endParaRPr>
                        <a:solidFill>
                          <a:srgbClr val="FFFFFF"/>
                        </a:solidFill>
                        <a:latin typeface="Georgia"/>
                        <a:ea typeface="Georgia"/>
                        <a:cs typeface="Georgia"/>
                        <a:sym typeface="Georgia"/>
                      </a:endParaRPr>
                    </a:p>
                  </a:txBody>
                  <a:tcPr marT="91425" marB="91425" marR="91425" marL="91425"/>
                </a:tc>
              </a:tr>
              <a:tr h="381000">
                <a:tc>
                  <a:txBody>
                    <a:bodyPr>
                      <a:noAutofit/>
                    </a:bodyPr>
                    <a:lstStyle/>
                    <a:p>
                      <a:pPr indent="0" lvl="0" marL="0">
                        <a:spcBef>
                          <a:spcPts val="0"/>
                        </a:spcBef>
                        <a:spcAft>
                          <a:spcPts val="0"/>
                        </a:spcAft>
                        <a:buNone/>
                      </a:pPr>
                      <a:r>
                        <a:rPr lang="en">
                          <a:solidFill>
                            <a:srgbClr val="FFFFFF"/>
                          </a:solidFill>
                          <a:latin typeface="Georgia"/>
                          <a:ea typeface="Georgia"/>
                          <a:cs typeface="Georgia"/>
                          <a:sym typeface="Georgia"/>
                        </a:rPr>
                        <a:t>Great poll thank you for your support of Monday at 7:30 A.M. on NBC at 7pm #Trump2016 #MakeAmericaGreatAgain #Trump2016 __HTTP__ __HTTP__</a:t>
                      </a:r>
                      <a:endParaRPr>
                        <a:solidFill>
                          <a:srgbClr val="FFFFFF"/>
                        </a:solidFill>
                        <a:latin typeface="Georgia"/>
                        <a:ea typeface="Georgia"/>
                        <a:cs typeface="Georgia"/>
                        <a:sym typeface="Georgia"/>
                      </a:endParaRPr>
                    </a:p>
                  </a:txBody>
                  <a:tcPr marT="91425" marB="91425" marR="91425" marL="91425"/>
                </a:tc>
              </a:tr>
              <a:tr h="381000">
                <a:tc>
                  <a:txBody>
                    <a:bodyPr>
                      <a:noAutofit/>
                    </a:bodyPr>
                    <a:lstStyle/>
                    <a:p>
                      <a:pPr indent="0" lvl="0" marL="0">
                        <a:spcBef>
                          <a:spcPts val="0"/>
                        </a:spcBef>
                        <a:spcAft>
                          <a:spcPts val="0"/>
                        </a:spcAft>
                        <a:buNone/>
                      </a:pPr>
                      <a:r>
                        <a:rPr lang="en">
                          <a:solidFill>
                            <a:srgbClr val="FFFFFF"/>
                          </a:solidFill>
                          <a:latin typeface="Georgia"/>
                          <a:ea typeface="Georgia"/>
                          <a:cs typeface="Georgia"/>
                          <a:sym typeface="Georgia"/>
                        </a:rPr>
                        <a:t>The Senate report to our country is a total disaster. The American people who want to start like a total disaster. The American should be the security 5 star with a record contract to the American peop</a:t>
                      </a:r>
                      <a:endParaRPr>
                        <a:solidFill>
                          <a:srgbClr val="FFFFFF"/>
                        </a:solidFill>
                        <a:latin typeface="Georgia"/>
                        <a:ea typeface="Georgia"/>
                        <a:cs typeface="Georgia"/>
                        <a:sym typeface="Georgia"/>
                      </a:endParaRPr>
                    </a:p>
                  </a:txBody>
                  <a:tcPr marT="91425" marB="91425" marR="91425" marL="91425"/>
                </a:tc>
              </a:tr>
              <a:tr h="381000">
                <a:tc>
                  <a:txBody>
                    <a:bodyPr>
                      <a:noAutofit/>
                    </a:bodyPr>
                    <a:lstStyle/>
                    <a:p>
                      <a:pPr indent="0" lvl="0" marL="0">
                        <a:spcBef>
                          <a:spcPts val="0"/>
                        </a:spcBef>
                        <a:spcAft>
                          <a:spcPts val="0"/>
                        </a:spcAft>
                        <a:buNone/>
                      </a:pPr>
                      <a:r>
                        <a:rPr lang="en">
                          <a:solidFill>
                            <a:srgbClr val="FFFFFF"/>
                          </a:solidFill>
                          <a:latin typeface="Georgia"/>
                          <a:ea typeface="Georgia"/>
                          <a:cs typeface="Georgia"/>
                          <a:sym typeface="Georgia"/>
                        </a:rPr>
                        <a:t>.@BarackObama is a great president of the @ApprenticeNBC</a:t>
                      </a:r>
                      <a:endParaRPr>
                        <a:solidFill>
                          <a:srgbClr val="FFFFFF"/>
                        </a:solidFill>
                        <a:latin typeface="Georgia"/>
                        <a:ea typeface="Georgia"/>
                        <a:cs typeface="Georgia"/>
                        <a:sym typeface="Georgia"/>
                      </a:endParaRPr>
                    </a:p>
                  </a:txBody>
                  <a:tcPr marT="91425" marB="91425" marR="91425" marL="91425"/>
                </a:tc>
              </a:tr>
              <a:tr h="381000">
                <a:tc>
                  <a:txBody>
                    <a:bodyPr>
                      <a:noAutofit/>
                    </a:bodyPr>
                    <a:lstStyle/>
                    <a:p>
                      <a:pPr indent="0" lvl="0" marL="0" rtl="0">
                        <a:spcBef>
                          <a:spcPts val="0"/>
                        </a:spcBef>
                        <a:spcAft>
                          <a:spcPts val="0"/>
                        </a:spcAft>
                        <a:buNone/>
                      </a:pPr>
                      <a:r>
                        <a:rPr lang="en">
                          <a:solidFill>
                            <a:srgbClr val="FFFFFF"/>
                          </a:solidFill>
                          <a:latin typeface="Georgia"/>
                          <a:ea typeface="Georgia"/>
                          <a:cs typeface="Georgia"/>
                          <a:sym typeface="Georgia"/>
                        </a:rPr>
                        <a:t>No matter how the U.S. is a complete the ObamaCare website is a disaster.</a:t>
                      </a:r>
                      <a:endParaRPr>
                        <a:solidFill>
                          <a:srgbClr val="FFFFFF"/>
                        </a:solidFill>
                        <a:latin typeface="Georgia"/>
                        <a:ea typeface="Georgia"/>
                        <a:cs typeface="Georgia"/>
                        <a:sym typeface="Georgia"/>
                      </a:endParaRPr>
                    </a:p>
                  </a:txBody>
                  <a:tcPr marT="91425" marB="91425" marR="91425" marL="91425"/>
                </a:tc>
              </a:tr>
            </a:tbl>
          </a:graphicData>
        </a:graphic>
      </p:graphicFrame>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6" name="Shape 416"/>
        <p:cNvGrpSpPr/>
        <p:nvPr/>
      </p:nvGrpSpPr>
      <p:grpSpPr>
        <a:xfrm>
          <a:off x="0" y="0"/>
          <a:ext cx="0" cy="0"/>
          <a:chOff x="0" y="0"/>
          <a:chExt cx="0" cy="0"/>
        </a:xfrm>
      </p:grpSpPr>
      <p:sp>
        <p:nvSpPr>
          <p:cNvPr id="417" name="Shape 417"/>
          <p:cNvSpPr txBox="1"/>
          <p:nvPr>
            <p:ph type="title"/>
          </p:nvPr>
        </p:nvSpPr>
        <p:spPr>
          <a:xfrm>
            <a:off x="608274" y="236450"/>
            <a:ext cx="8092800" cy="75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Machine Translation</a:t>
            </a:r>
            <a:endParaRPr b="1">
              <a:latin typeface="Georgia"/>
              <a:ea typeface="Georgia"/>
              <a:cs typeface="Georgia"/>
              <a:sym typeface="Georgia"/>
            </a:endParaRPr>
          </a:p>
        </p:txBody>
      </p:sp>
      <p:sp>
        <p:nvSpPr>
          <p:cNvPr id="418" name="Shape 4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419" name="Shape 419"/>
          <p:cNvSpPr txBox="1"/>
          <p:nvPr/>
        </p:nvSpPr>
        <p:spPr>
          <a:xfrm>
            <a:off x="1137625" y="1189475"/>
            <a:ext cx="7034100" cy="318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400">
              <a:solidFill>
                <a:srgbClr val="FFFFFF"/>
              </a:solidFill>
              <a:latin typeface="Georgia"/>
              <a:ea typeface="Georgia"/>
              <a:cs typeface="Georgia"/>
              <a:sym typeface="Georgia"/>
            </a:endParaRPr>
          </a:p>
        </p:txBody>
      </p:sp>
      <p:pic>
        <p:nvPicPr>
          <p:cNvPr id="420" name="Shape 420"/>
          <p:cNvPicPr preferRelativeResize="0"/>
          <p:nvPr/>
        </p:nvPicPr>
        <p:blipFill>
          <a:blip r:embed="rId3">
            <a:alphaModFix/>
          </a:blip>
          <a:stretch>
            <a:fillRect/>
          </a:stretch>
        </p:blipFill>
        <p:spPr>
          <a:xfrm>
            <a:off x="1524000" y="1230950"/>
            <a:ext cx="6096000" cy="3105150"/>
          </a:xfrm>
          <a:prstGeom prst="rect">
            <a:avLst/>
          </a:prstGeom>
          <a:noFill/>
          <a:ln>
            <a:noFill/>
          </a:ln>
        </p:spPr>
      </p:pic>
      <p:sp>
        <p:nvSpPr>
          <p:cNvPr id="421" name="Shape 421"/>
          <p:cNvSpPr txBox="1"/>
          <p:nvPr/>
        </p:nvSpPr>
        <p:spPr>
          <a:xfrm>
            <a:off x="121975" y="4838700"/>
            <a:ext cx="5355300" cy="304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 sz="900">
                <a:solidFill>
                  <a:srgbClr val="FFFFFF"/>
                </a:solidFill>
                <a:latin typeface="EB Garamond"/>
                <a:ea typeface="EB Garamond"/>
                <a:cs typeface="EB Garamond"/>
                <a:sym typeface="EB Garamond"/>
              </a:rPr>
              <a:t>Google Neural Machine Translation (Google Research’s blog)</a:t>
            </a:r>
            <a:endParaRPr sz="900">
              <a:solidFill>
                <a:srgbClr val="FFFFFF"/>
              </a:solidFill>
              <a:latin typeface="EB Garamond"/>
              <a:ea typeface="EB Garamond"/>
              <a:cs typeface="EB Garamond"/>
              <a:sym typeface="EB Garamond"/>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5" name="Shape 425"/>
        <p:cNvGrpSpPr/>
        <p:nvPr/>
      </p:nvGrpSpPr>
      <p:grpSpPr>
        <a:xfrm>
          <a:off x="0" y="0"/>
          <a:ext cx="0" cy="0"/>
          <a:chOff x="0" y="0"/>
          <a:chExt cx="0" cy="0"/>
        </a:xfrm>
      </p:grpSpPr>
      <p:sp>
        <p:nvSpPr>
          <p:cNvPr id="426" name="Shape 426"/>
          <p:cNvSpPr txBox="1"/>
          <p:nvPr>
            <p:ph type="title"/>
          </p:nvPr>
        </p:nvSpPr>
        <p:spPr>
          <a:xfrm>
            <a:off x="608274" y="236450"/>
            <a:ext cx="8092800" cy="75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Machine Translation</a:t>
            </a:r>
            <a:endParaRPr b="1">
              <a:latin typeface="Georgia"/>
              <a:ea typeface="Georgia"/>
              <a:cs typeface="Georgia"/>
              <a:sym typeface="Georgia"/>
            </a:endParaRPr>
          </a:p>
        </p:txBody>
      </p:sp>
      <p:sp>
        <p:nvSpPr>
          <p:cNvPr id="427" name="Shape 42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pic>
        <p:nvPicPr>
          <p:cNvPr id="428" name="Shape 428"/>
          <p:cNvPicPr preferRelativeResize="0"/>
          <p:nvPr/>
        </p:nvPicPr>
        <p:blipFill>
          <a:blip r:embed="rId3">
            <a:alphaModFix/>
          </a:blip>
          <a:stretch>
            <a:fillRect/>
          </a:stretch>
        </p:blipFill>
        <p:spPr>
          <a:xfrm>
            <a:off x="0" y="1474110"/>
            <a:ext cx="9144000" cy="2411730"/>
          </a:xfrm>
          <a:prstGeom prst="rect">
            <a:avLst/>
          </a:prstGeom>
          <a:noFill/>
          <a:ln>
            <a:noFill/>
          </a:ln>
        </p:spPr>
      </p:pic>
      <p:sp>
        <p:nvSpPr>
          <p:cNvPr id="429" name="Shape 429"/>
          <p:cNvSpPr txBox="1"/>
          <p:nvPr/>
        </p:nvSpPr>
        <p:spPr>
          <a:xfrm>
            <a:off x="121975" y="4838700"/>
            <a:ext cx="5355300" cy="304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 sz="900">
                <a:solidFill>
                  <a:srgbClr val="FFFFFF"/>
                </a:solidFill>
                <a:latin typeface="EB Garamond"/>
                <a:ea typeface="EB Garamond"/>
                <a:cs typeface="EB Garamond"/>
                <a:sym typeface="EB Garamond"/>
              </a:rPr>
              <a:t>Google Neural Machine Translation (Google Research’s blog)</a:t>
            </a:r>
            <a:endParaRPr sz="900">
              <a:solidFill>
                <a:srgbClr val="FFFFFF"/>
              </a:solidFill>
              <a:latin typeface="EB Garamond"/>
              <a:ea typeface="EB Garamond"/>
              <a:cs typeface="EB Garamond"/>
              <a:sym typeface="EB Garamond"/>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3" name="Shape 433"/>
        <p:cNvGrpSpPr/>
        <p:nvPr/>
      </p:nvGrpSpPr>
      <p:grpSpPr>
        <a:xfrm>
          <a:off x="0" y="0"/>
          <a:ext cx="0" cy="0"/>
          <a:chOff x="0" y="0"/>
          <a:chExt cx="0" cy="0"/>
        </a:xfrm>
      </p:grpSpPr>
      <p:sp>
        <p:nvSpPr>
          <p:cNvPr id="434" name="Shape 434"/>
          <p:cNvSpPr txBox="1"/>
          <p:nvPr>
            <p:ph type="title"/>
          </p:nvPr>
        </p:nvSpPr>
        <p:spPr>
          <a:xfrm>
            <a:off x="608274" y="236450"/>
            <a:ext cx="8092800" cy="75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Text Summarization</a:t>
            </a:r>
            <a:endParaRPr b="1">
              <a:latin typeface="Georgia"/>
              <a:ea typeface="Georgia"/>
              <a:cs typeface="Georgia"/>
              <a:sym typeface="Georgia"/>
            </a:endParaRPr>
          </a:p>
        </p:txBody>
      </p:sp>
      <p:sp>
        <p:nvSpPr>
          <p:cNvPr id="435" name="Shape 43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436" name="Shape 436"/>
          <p:cNvSpPr txBox="1"/>
          <p:nvPr/>
        </p:nvSpPr>
        <p:spPr>
          <a:xfrm>
            <a:off x="1137625" y="1189475"/>
            <a:ext cx="7034100" cy="318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400">
              <a:solidFill>
                <a:srgbClr val="FFFFFF"/>
              </a:solidFill>
              <a:latin typeface="Georgia"/>
              <a:ea typeface="Georgia"/>
              <a:cs typeface="Georgia"/>
              <a:sym typeface="Georgia"/>
            </a:endParaRPr>
          </a:p>
        </p:txBody>
      </p:sp>
      <p:pic>
        <p:nvPicPr>
          <p:cNvPr id="437" name="Shape 437"/>
          <p:cNvPicPr preferRelativeResize="0"/>
          <p:nvPr/>
        </p:nvPicPr>
        <p:blipFill>
          <a:blip r:embed="rId3">
            <a:alphaModFix/>
          </a:blip>
          <a:stretch>
            <a:fillRect/>
          </a:stretch>
        </p:blipFill>
        <p:spPr>
          <a:xfrm>
            <a:off x="1137625" y="756400"/>
            <a:ext cx="7034099" cy="3906825"/>
          </a:xfrm>
          <a:prstGeom prst="rect">
            <a:avLst/>
          </a:prstGeom>
          <a:noFill/>
          <a:ln>
            <a:noFill/>
          </a:ln>
        </p:spPr>
      </p:pic>
      <p:sp>
        <p:nvSpPr>
          <p:cNvPr id="438" name="Shape 438"/>
          <p:cNvSpPr txBox="1"/>
          <p:nvPr/>
        </p:nvSpPr>
        <p:spPr>
          <a:xfrm>
            <a:off x="121975" y="4838700"/>
            <a:ext cx="7801800" cy="304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 sz="900">
                <a:solidFill>
                  <a:srgbClr val="FFFFFF"/>
                </a:solidFill>
                <a:latin typeface="EB Garamond"/>
                <a:ea typeface="EB Garamond"/>
                <a:cs typeface="EB Garamond"/>
                <a:sym typeface="EB Garamond"/>
              </a:rPr>
              <a:t>Nallapati, Ramesh, et al. "Abstractive text summarization using sequence-to-sequence rnns and beyond." arXiv preprint arXiv:1602.06023 (2016).</a:t>
            </a:r>
            <a:endParaRPr sz="900">
              <a:solidFill>
                <a:srgbClr val="FFFFFF"/>
              </a:solidFill>
              <a:latin typeface="EB Garamond"/>
              <a:ea typeface="EB Garamond"/>
              <a:cs typeface="EB Garamond"/>
              <a:sym typeface="EB Garamond"/>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2" name="Shape 442"/>
        <p:cNvGrpSpPr/>
        <p:nvPr/>
      </p:nvGrpSpPr>
      <p:grpSpPr>
        <a:xfrm>
          <a:off x="0" y="0"/>
          <a:ext cx="0" cy="0"/>
          <a:chOff x="0" y="0"/>
          <a:chExt cx="0" cy="0"/>
        </a:xfrm>
      </p:grpSpPr>
      <p:sp>
        <p:nvSpPr>
          <p:cNvPr id="443" name="Shape 443"/>
          <p:cNvSpPr txBox="1"/>
          <p:nvPr>
            <p:ph type="title"/>
          </p:nvPr>
        </p:nvSpPr>
        <p:spPr>
          <a:xfrm>
            <a:off x="608274" y="236450"/>
            <a:ext cx="8092800" cy="75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Text Summarization</a:t>
            </a:r>
            <a:endParaRPr b="1">
              <a:latin typeface="Georgia"/>
              <a:ea typeface="Georgia"/>
              <a:cs typeface="Georgia"/>
              <a:sym typeface="Georgia"/>
            </a:endParaRPr>
          </a:p>
        </p:txBody>
      </p:sp>
      <p:sp>
        <p:nvSpPr>
          <p:cNvPr id="444" name="Shape 44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445" name="Shape 445"/>
          <p:cNvSpPr txBox="1"/>
          <p:nvPr/>
        </p:nvSpPr>
        <p:spPr>
          <a:xfrm>
            <a:off x="1137625" y="1189475"/>
            <a:ext cx="7034100" cy="318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400">
              <a:solidFill>
                <a:srgbClr val="FFFFFF"/>
              </a:solidFill>
              <a:latin typeface="Georgia"/>
              <a:ea typeface="Georgia"/>
              <a:cs typeface="Georgia"/>
              <a:sym typeface="Georgia"/>
            </a:endParaRPr>
          </a:p>
        </p:txBody>
      </p:sp>
      <p:pic>
        <p:nvPicPr>
          <p:cNvPr id="446" name="Shape 446"/>
          <p:cNvPicPr preferRelativeResize="0"/>
          <p:nvPr/>
        </p:nvPicPr>
        <p:blipFill>
          <a:blip r:embed="rId3">
            <a:alphaModFix/>
          </a:blip>
          <a:stretch>
            <a:fillRect/>
          </a:stretch>
        </p:blipFill>
        <p:spPr>
          <a:xfrm>
            <a:off x="1407472" y="897800"/>
            <a:ext cx="6329050" cy="3771426"/>
          </a:xfrm>
          <a:prstGeom prst="rect">
            <a:avLst/>
          </a:prstGeom>
          <a:noFill/>
          <a:ln>
            <a:noFill/>
          </a:ln>
        </p:spPr>
      </p:pic>
      <p:sp>
        <p:nvSpPr>
          <p:cNvPr id="447" name="Shape 447"/>
          <p:cNvSpPr txBox="1"/>
          <p:nvPr/>
        </p:nvSpPr>
        <p:spPr>
          <a:xfrm>
            <a:off x="121975" y="4838700"/>
            <a:ext cx="7801800" cy="304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 sz="900">
                <a:solidFill>
                  <a:srgbClr val="FFFFFF"/>
                </a:solidFill>
                <a:latin typeface="EB Garamond"/>
                <a:ea typeface="EB Garamond"/>
                <a:cs typeface="EB Garamond"/>
                <a:sym typeface="EB Garamond"/>
              </a:rPr>
              <a:t>Nallapati, Ramesh, et al. "Abstractive text summarization using sequence-to-sequence rnns and beyond." arXiv preprint arXiv:1602.06023 (2016).</a:t>
            </a:r>
            <a:endParaRPr sz="900">
              <a:solidFill>
                <a:srgbClr val="FFFFFF"/>
              </a:solidFill>
              <a:latin typeface="EB Garamond"/>
              <a:ea typeface="EB Garamond"/>
              <a:cs typeface="EB Garamond"/>
              <a:sym typeface="EB Garamond"/>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1" name="Shape 451"/>
        <p:cNvGrpSpPr/>
        <p:nvPr/>
      </p:nvGrpSpPr>
      <p:grpSpPr>
        <a:xfrm>
          <a:off x="0" y="0"/>
          <a:ext cx="0" cy="0"/>
          <a:chOff x="0" y="0"/>
          <a:chExt cx="0" cy="0"/>
        </a:xfrm>
      </p:grpSpPr>
      <p:sp>
        <p:nvSpPr>
          <p:cNvPr id="452" name="Shape 452"/>
          <p:cNvSpPr txBox="1"/>
          <p:nvPr>
            <p:ph type="title"/>
          </p:nvPr>
        </p:nvSpPr>
        <p:spPr>
          <a:xfrm>
            <a:off x="608274" y="236450"/>
            <a:ext cx="8092800" cy="75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Image Captioning</a:t>
            </a:r>
            <a:endParaRPr b="1">
              <a:latin typeface="Georgia"/>
              <a:ea typeface="Georgia"/>
              <a:cs typeface="Georgia"/>
              <a:sym typeface="Georgia"/>
            </a:endParaRPr>
          </a:p>
        </p:txBody>
      </p:sp>
      <p:sp>
        <p:nvSpPr>
          <p:cNvPr id="453" name="Shape 45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pic>
        <p:nvPicPr>
          <p:cNvPr id="454" name="Shape 454"/>
          <p:cNvPicPr preferRelativeResize="0"/>
          <p:nvPr/>
        </p:nvPicPr>
        <p:blipFill>
          <a:blip r:embed="rId3">
            <a:alphaModFix/>
          </a:blip>
          <a:stretch>
            <a:fillRect/>
          </a:stretch>
        </p:blipFill>
        <p:spPr>
          <a:xfrm>
            <a:off x="1666975" y="933775"/>
            <a:ext cx="5933001" cy="3623675"/>
          </a:xfrm>
          <a:prstGeom prst="rect">
            <a:avLst/>
          </a:prstGeom>
          <a:noFill/>
          <a:ln>
            <a:noFill/>
          </a:ln>
        </p:spPr>
      </p:pic>
      <p:sp>
        <p:nvSpPr>
          <p:cNvPr id="455" name="Shape 455"/>
          <p:cNvSpPr txBox="1"/>
          <p:nvPr/>
        </p:nvSpPr>
        <p:spPr>
          <a:xfrm>
            <a:off x="121975" y="4838700"/>
            <a:ext cx="7801800" cy="304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 sz="900">
                <a:solidFill>
                  <a:srgbClr val="FFFFFF"/>
                </a:solidFill>
                <a:latin typeface="EB Garamond"/>
                <a:ea typeface="EB Garamond"/>
                <a:cs typeface="EB Garamond"/>
                <a:sym typeface="EB Garamond"/>
              </a:rPr>
              <a:t>Karpathy, Andrej, and Li Fei-Fei. "Deep visual-semantic alignments for generating image descriptions." Proceedings of the IEEE Conference on Computer Vision and Pattern Recognition. 2015.</a:t>
            </a:r>
            <a:endParaRPr sz="900">
              <a:solidFill>
                <a:srgbClr val="FFFFFF"/>
              </a:solidFill>
              <a:latin typeface="EB Garamond"/>
              <a:ea typeface="EB Garamond"/>
              <a:cs typeface="EB Garamond"/>
              <a:sym typeface="EB Garamond"/>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9" name="Shape 459"/>
        <p:cNvGrpSpPr/>
        <p:nvPr/>
      </p:nvGrpSpPr>
      <p:grpSpPr>
        <a:xfrm>
          <a:off x="0" y="0"/>
          <a:ext cx="0" cy="0"/>
          <a:chOff x="0" y="0"/>
          <a:chExt cx="0" cy="0"/>
        </a:xfrm>
      </p:grpSpPr>
      <p:sp>
        <p:nvSpPr>
          <p:cNvPr id="460" name="Shape 460"/>
          <p:cNvSpPr txBox="1"/>
          <p:nvPr>
            <p:ph type="title"/>
          </p:nvPr>
        </p:nvSpPr>
        <p:spPr>
          <a:xfrm>
            <a:off x="608274" y="236450"/>
            <a:ext cx="8092800" cy="75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Image Captioning</a:t>
            </a:r>
            <a:endParaRPr b="1">
              <a:latin typeface="Georgia"/>
              <a:ea typeface="Georgia"/>
              <a:cs typeface="Georgia"/>
              <a:sym typeface="Georgia"/>
            </a:endParaRPr>
          </a:p>
        </p:txBody>
      </p:sp>
      <p:sp>
        <p:nvSpPr>
          <p:cNvPr id="461" name="Shape 46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pic>
        <p:nvPicPr>
          <p:cNvPr id="462" name="Shape 462"/>
          <p:cNvPicPr preferRelativeResize="0"/>
          <p:nvPr/>
        </p:nvPicPr>
        <p:blipFill>
          <a:blip r:embed="rId3">
            <a:alphaModFix/>
          </a:blip>
          <a:stretch>
            <a:fillRect/>
          </a:stretch>
        </p:blipFill>
        <p:spPr>
          <a:xfrm>
            <a:off x="1968050" y="796800"/>
            <a:ext cx="5009426" cy="3866424"/>
          </a:xfrm>
          <a:prstGeom prst="rect">
            <a:avLst/>
          </a:prstGeom>
          <a:noFill/>
          <a:ln>
            <a:noFill/>
          </a:ln>
        </p:spPr>
      </p:pic>
      <p:sp>
        <p:nvSpPr>
          <p:cNvPr id="463" name="Shape 463"/>
          <p:cNvSpPr txBox="1"/>
          <p:nvPr/>
        </p:nvSpPr>
        <p:spPr>
          <a:xfrm>
            <a:off x="121975" y="4838700"/>
            <a:ext cx="7801800" cy="304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 sz="900">
                <a:solidFill>
                  <a:srgbClr val="FFFFFF"/>
                </a:solidFill>
                <a:latin typeface="EB Garamond"/>
                <a:ea typeface="EB Garamond"/>
                <a:cs typeface="EB Garamond"/>
                <a:sym typeface="EB Garamond"/>
              </a:rPr>
              <a:t>Karpathy, Andrej, and Li Fei-Fei. "Deep visual-semantic alignments for generating image descriptions." Proceedings of the IEEE Conference on Computer Vision and Pattern Recognition. 2015.</a:t>
            </a:r>
            <a:endParaRPr sz="900">
              <a:solidFill>
                <a:srgbClr val="FFFFFF"/>
              </a:solidFill>
              <a:latin typeface="EB Garamond"/>
              <a:ea typeface="EB Garamond"/>
              <a:cs typeface="EB Garamond"/>
              <a:sym typeface="EB Garamond"/>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7" name="Shape 467"/>
        <p:cNvGrpSpPr/>
        <p:nvPr/>
      </p:nvGrpSpPr>
      <p:grpSpPr>
        <a:xfrm>
          <a:off x="0" y="0"/>
          <a:ext cx="0" cy="0"/>
          <a:chOff x="0" y="0"/>
          <a:chExt cx="0" cy="0"/>
        </a:xfrm>
      </p:grpSpPr>
      <p:sp>
        <p:nvSpPr>
          <p:cNvPr id="468" name="Shape 468"/>
          <p:cNvSpPr txBox="1"/>
          <p:nvPr>
            <p:ph type="title"/>
          </p:nvPr>
        </p:nvSpPr>
        <p:spPr>
          <a:xfrm>
            <a:off x="608274" y="236450"/>
            <a:ext cx="8092800" cy="75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Image Captioning</a:t>
            </a:r>
            <a:endParaRPr b="1">
              <a:latin typeface="Georgia"/>
              <a:ea typeface="Georgia"/>
              <a:cs typeface="Georgia"/>
              <a:sym typeface="Georgia"/>
            </a:endParaRPr>
          </a:p>
        </p:txBody>
      </p:sp>
      <p:sp>
        <p:nvSpPr>
          <p:cNvPr id="469" name="Shape 46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pic>
        <p:nvPicPr>
          <p:cNvPr id="470" name="Shape 470"/>
          <p:cNvPicPr preferRelativeResize="0"/>
          <p:nvPr/>
        </p:nvPicPr>
        <p:blipFill>
          <a:blip r:embed="rId3">
            <a:alphaModFix/>
          </a:blip>
          <a:stretch>
            <a:fillRect/>
          </a:stretch>
        </p:blipFill>
        <p:spPr>
          <a:xfrm>
            <a:off x="1258576" y="994850"/>
            <a:ext cx="7018974" cy="3562601"/>
          </a:xfrm>
          <a:prstGeom prst="rect">
            <a:avLst/>
          </a:prstGeom>
          <a:noFill/>
          <a:ln>
            <a:noFill/>
          </a:ln>
        </p:spPr>
      </p:pic>
      <p:sp>
        <p:nvSpPr>
          <p:cNvPr id="471" name="Shape 471"/>
          <p:cNvSpPr txBox="1"/>
          <p:nvPr/>
        </p:nvSpPr>
        <p:spPr>
          <a:xfrm>
            <a:off x="121975" y="4838700"/>
            <a:ext cx="7801800" cy="304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 sz="900">
                <a:solidFill>
                  <a:srgbClr val="FFFFFF"/>
                </a:solidFill>
                <a:latin typeface="EB Garamond"/>
                <a:ea typeface="EB Garamond"/>
                <a:cs typeface="EB Garamond"/>
                <a:sym typeface="EB Garamond"/>
              </a:rPr>
              <a:t>Karpathy, Andrej, and Li Fei-Fei. "Deep visual-semantic alignments for generating image descriptions." Proceedings of the IEEE Conference on Computer Vision and Pattern Recognition. 2015.</a:t>
            </a:r>
            <a:endParaRPr sz="900">
              <a:solidFill>
                <a:srgbClr val="FFFFFF"/>
              </a:solidFill>
              <a:latin typeface="EB Garamond"/>
              <a:ea typeface="EB Garamond"/>
              <a:cs typeface="EB Garamond"/>
              <a:sym typeface="EB Garamon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5" name="Shape 125"/>
        <p:cNvGrpSpPr/>
        <p:nvPr/>
      </p:nvGrpSpPr>
      <p:grpSpPr>
        <a:xfrm>
          <a:off x="0" y="0"/>
          <a:ext cx="0" cy="0"/>
          <a:chOff x="0" y="0"/>
          <a:chExt cx="0" cy="0"/>
        </a:xfrm>
      </p:grpSpPr>
      <p:sp>
        <p:nvSpPr>
          <p:cNvPr id="126" name="Shape 1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The original SpotMini</a:t>
            </a:r>
            <a:endParaRPr b="1">
              <a:latin typeface="Georgia"/>
              <a:ea typeface="Georgia"/>
              <a:cs typeface="Georgia"/>
              <a:sym typeface="Georgia"/>
            </a:endParaRPr>
          </a:p>
        </p:txBody>
      </p:sp>
      <p:sp>
        <p:nvSpPr>
          <p:cNvPr id="127" name="Shape 12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descr="SpotMini is a new smaller version of the Spot robot, weighing 55 lbs dripping wet (65 lbs if you include its arm.)  SpotMini is all-electric (no hydraulics) and runs for about 90 minutes on a charge, depending on what it is doing.  SpotMini is one of the quietest robots we have ever built.  It has a variety of sensors, including depth cameras, a solid state gyro (IMU) and proprioception sensors in the limbs.  These sensors help with navigation and mobile manipulation. SpotMini performs some tasks autonomously, but often uses a human for high-level guidance.  For more information about SpotMini visit our website at www.BostonDynamics.com" id="128" name="Shape 128" title="Introducing SpotMini">
            <a:hlinkClick r:id="rId3"/>
          </p:cNvPr>
          <p:cNvSpPr/>
          <p:nvPr/>
        </p:nvSpPr>
        <p:spPr>
          <a:xfrm>
            <a:off x="2286000" y="1299850"/>
            <a:ext cx="4572000" cy="3429000"/>
          </a:xfrm>
          <a:prstGeom prst="rect">
            <a:avLst/>
          </a:prstGeom>
          <a:blipFill>
            <a:blip r:embed="rId4">
              <a:alphaModFix/>
            </a:blip>
            <a:stretch>
              <a:fillRect/>
            </a:stretch>
          </a:blipFill>
          <a:ln>
            <a:noFill/>
          </a:ln>
        </p:spPr>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5" name="Shape 475"/>
        <p:cNvGrpSpPr/>
        <p:nvPr/>
      </p:nvGrpSpPr>
      <p:grpSpPr>
        <a:xfrm>
          <a:off x="0" y="0"/>
          <a:ext cx="0" cy="0"/>
          <a:chOff x="0" y="0"/>
          <a:chExt cx="0" cy="0"/>
        </a:xfrm>
      </p:grpSpPr>
      <p:sp>
        <p:nvSpPr>
          <p:cNvPr id="476" name="Shape 476"/>
          <p:cNvSpPr txBox="1"/>
          <p:nvPr>
            <p:ph type="ctrTitle"/>
          </p:nvPr>
        </p:nvSpPr>
        <p:spPr>
          <a:xfrm>
            <a:off x="499500" y="2284300"/>
            <a:ext cx="8145000" cy="11400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latin typeface="Georgia"/>
                <a:ea typeface="Georgia"/>
                <a:cs typeface="Georgia"/>
                <a:sym typeface="Georgia"/>
              </a:rPr>
              <a:t>RNNs in TensorFlow</a:t>
            </a:r>
            <a:endParaRPr>
              <a:latin typeface="Georgia"/>
              <a:ea typeface="Georgia"/>
              <a:cs typeface="Georgia"/>
              <a:sym typeface="Georgia"/>
            </a:endParaRPr>
          </a:p>
        </p:txBody>
      </p:sp>
      <p:sp>
        <p:nvSpPr>
          <p:cNvPr id="477" name="Shape 47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solidFill>
                  <a:schemeClr val="lt2"/>
                </a:solidFill>
              </a:rPr>
              <a:t>‹#›</a:t>
            </a:fld>
            <a:endParaRPr>
              <a:solidFill>
                <a:schemeClr val="lt2"/>
              </a:solidFill>
            </a:endParaRPr>
          </a:p>
        </p:txBody>
      </p:sp>
      <p:pic>
        <p:nvPicPr>
          <p:cNvPr id="478" name="Shape 478"/>
          <p:cNvPicPr preferRelativeResize="0"/>
          <p:nvPr/>
        </p:nvPicPr>
        <p:blipFill>
          <a:blip r:embed="rId3">
            <a:alphaModFix/>
          </a:blip>
          <a:stretch>
            <a:fillRect/>
          </a:stretch>
        </p:blipFill>
        <p:spPr>
          <a:xfrm>
            <a:off x="3809450" y="598975"/>
            <a:ext cx="1163600" cy="146880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2" name="Shape 482"/>
        <p:cNvGrpSpPr/>
        <p:nvPr/>
      </p:nvGrpSpPr>
      <p:grpSpPr>
        <a:xfrm>
          <a:off x="0" y="0"/>
          <a:ext cx="0" cy="0"/>
          <a:chOff x="0" y="0"/>
          <a:chExt cx="0" cy="0"/>
        </a:xfrm>
      </p:grpSpPr>
      <p:sp>
        <p:nvSpPr>
          <p:cNvPr id="483" name="Shape 483"/>
          <p:cNvSpPr txBox="1"/>
          <p:nvPr>
            <p:ph type="title"/>
          </p:nvPr>
        </p:nvSpPr>
        <p:spPr>
          <a:xfrm>
            <a:off x="608274" y="236450"/>
            <a:ext cx="8092800" cy="75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Cell Support (tf.nn.rnn_cell)</a:t>
            </a:r>
            <a:endParaRPr b="1">
              <a:latin typeface="Georgia"/>
              <a:ea typeface="Georgia"/>
              <a:cs typeface="Georgia"/>
              <a:sym typeface="Georgia"/>
            </a:endParaRPr>
          </a:p>
        </p:txBody>
      </p:sp>
      <p:sp>
        <p:nvSpPr>
          <p:cNvPr id="484" name="Shape 48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485" name="Shape 485"/>
          <p:cNvSpPr txBox="1"/>
          <p:nvPr/>
        </p:nvSpPr>
        <p:spPr>
          <a:xfrm>
            <a:off x="1137625" y="1189475"/>
            <a:ext cx="7034100" cy="3188100"/>
          </a:xfrm>
          <a:prstGeom prst="rect">
            <a:avLst/>
          </a:prstGeom>
          <a:noFill/>
          <a:ln>
            <a:noFill/>
          </a:ln>
        </p:spPr>
        <p:txBody>
          <a:bodyPr anchorCtr="0" anchor="t" bIns="91425" lIns="91425" spcFirstLastPara="1" rIns="91425" wrap="square" tIns="91425">
            <a:noAutofit/>
          </a:bodyPr>
          <a:lstStyle/>
          <a:p>
            <a:pPr indent="-381000" lvl="0" marL="457200" rtl="0">
              <a:spcBef>
                <a:spcPts val="0"/>
              </a:spcBef>
              <a:spcAft>
                <a:spcPts val="0"/>
              </a:spcAft>
              <a:buClr>
                <a:schemeClr val="dk1"/>
              </a:buClr>
              <a:buSzPts val="2400"/>
              <a:buFont typeface="Consolas"/>
              <a:buChar char="●"/>
            </a:pPr>
            <a:r>
              <a:rPr lang="en" sz="2400">
                <a:solidFill>
                  <a:schemeClr val="dk1"/>
                </a:solidFill>
                <a:latin typeface="Consolas"/>
                <a:ea typeface="Consolas"/>
                <a:cs typeface="Consolas"/>
                <a:sym typeface="Consolas"/>
              </a:rPr>
              <a:t>BasicRNNCell: The most basic RNN cell.</a:t>
            </a:r>
            <a:endParaRPr sz="2400">
              <a:solidFill>
                <a:schemeClr val="dk1"/>
              </a:solidFill>
              <a:latin typeface="Consolas"/>
              <a:ea typeface="Consolas"/>
              <a:cs typeface="Consolas"/>
              <a:sym typeface="Consolas"/>
            </a:endParaRPr>
          </a:p>
          <a:p>
            <a:pPr indent="-381000" lvl="0" marL="457200" rtl="0">
              <a:spcBef>
                <a:spcPts val="0"/>
              </a:spcBef>
              <a:spcAft>
                <a:spcPts val="0"/>
              </a:spcAft>
              <a:buClr>
                <a:schemeClr val="dk1"/>
              </a:buClr>
              <a:buSzPts val="2400"/>
              <a:buFont typeface="Consolas"/>
              <a:buChar char="●"/>
            </a:pPr>
            <a:r>
              <a:rPr lang="en" sz="2400">
                <a:solidFill>
                  <a:schemeClr val="dk1"/>
                </a:solidFill>
                <a:latin typeface="Consolas"/>
                <a:ea typeface="Consolas"/>
                <a:cs typeface="Consolas"/>
                <a:sym typeface="Consolas"/>
              </a:rPr>
              <a:t>RNNCell: Abstract object representing an RNN cell.</a:t>
            </a:r>
            <a:endParaRPr sz="2400">
              <a:solidFill>
                <a:schemeClr val="dk1"/>
              </a:solidFill>
              <a:latin typeface="Consolas"/>
              <a:ea typeface="Consolas"/>
              <a:cs typeface="Consolas"/>
              <a:sym typeface="Consolas"/>
            </a:endParaRPr>
          </a:p>
          <a:p>
            <a:pPr indent="-381000" lvl="0" marL="457200" rtl="0">
              <a:spcBef>
                <a:spcPts val="0"/>
              </a:spcBef>
              <a:spcAft>
                <a:spcPts val="0"/>
              </a:spcAft>
              <a:buClr>
                <a:schemeClr val="dk1"/>
              </a:buClr>
              <a:buSzPts val="2400"/>
              <a:buFont typeface="Consolas"/>
              <a:buChar char="●"/>
            </a:pPr>
            <a:r>
              <a:rPr lang="en" sz="2400">
                <a:solidFill>
                  <a:srgbClr val="FFFFFF"/>
                </a:solidFill>
                <a:latin typeface="Consolas"/>
                <a:ea typeface="Consolas"/>
                <a:cs typeface="Consolas"/>
                <a:sym typeface="Consolas"/>
              </a:rPr>
              <a:t>BasicLSTMCell: Basic LSTM recurrent network cell.</a:t>
            </a:r>
            <a:endParaRPr sz="2400">
              <a:solidFill>
                <a:srgbClr val="FFFFFF"/>
              </a:solidFill>
              <a:latin typeface="Consolas"/>
              <a:ea typeface="Consolas"/>
              <a:cs typeface="Consolas"/>
              <a:sym typeface="Consolas"/>
            </a:endParaRPr>
          </a:p>
          <a:p>
            <a:pPr indent="-381000" lvl="0" marL="457200" rtl="0">
              <a:spcBef>
                <a:spcPts val="0"/>
              </a:spcBef>
              <a:spcAft>
                <a:spcPts val="0"/>
              </a:spcAft>
              <a:buClr>
                <a:srgbClr val="FFFFFF"/>
              </a:buClr>
              <a:buSzPts val="2400"/>
              <a:buFont typeface="Consolas"/>
              <a:buChar char="●"/>
            </a:pPr>
            <a:r>
              <a:rPr lang="en" sz="2400">
                <a:solidFill>
                  <a:schemeClr val="dk1"/>
                </a:solidFill>
                <a:latin typeface="Consolas"/>
                <a:ea typeface="Consolas"/>
                <a:cs typeface="Consolas"/>
                <a:sym typeface="Consolas"/>
              </a:rPr>
              <a:t>LSTMCell: LSTM recurrent network cell.</a:t>
            </a:r>
            <a:endParaRPr sz="2400">
              <a:solidFill>
                <a:schemeClr val="dk1"/>
              </a:solidFill>
              <a:latin typeface="Consolas"/>
              <a:ea typeface="Consolas"/>
              <a:cs typeface="Consolas"/>
              <a:sym typeface="Consolas"/>
            </a:endParaRPr>
          </a:p>
          <a:p>
            <a:pPr indent="-381000" lvl="0" marL="457200" rtl="0">
              <a:spcBef>
                <a:spcPts val="0"/>
              </a:spcBef>
              <a:spcAft>
                <a:spcPts val="0"/>
              </a:spcAft>
              <a:buClr>
                <a:schemeClr val="dk1"/>
              </a:buClr>
              <a:buSzPts val="2400"/>
              <a:buFont typeface="Consolas"/>
              <a:buChar char="●"/>
            </a:pPr>
            <a:r>
              <a:rPr lang="en" sz="2400">
                <a:solidFill>
                  <a:schemeClr val="dk1"/>
                </a:solidFill>
                <a:latin typeface="Consolas"/>
                <a:ea typeface="Consolas"/>
                <a:cs typeface="Consolas"/>
                <a:sym typeface="Consolas"/>
              </a:rPr>
              <a:t>GRUCell: Gated Recurrent Unit cell </a:t>
            </a:r>
            <a:endParaRPr sz="2400">
              <a:solidFill>
                <a:srgbClr val="FFFFFF"/>
              </a:solidFill>
              <a:latin typeface="Consolas"/>
              <a:ea typeface="Consolas"/>
              <a:cs typeface="Consolas"/>
              <a:sym typeface="Consolas"/>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9" name="Shape 489"/>
        <p:cNvGrpSpPr/>
        <p:nvPr/>
      </p:nvGrpSpPr>
      <p:grpSpPr>
        <a:xfrm>
          <a:off x="0" y="0"/>
          <a:ext cx="0" cy="0"/>
          <a:chOff x="0" y="0"/>
          <a:chExt cx="0" cy="0"/>
        </a:xfrm>
      </p:grpSpPr>
      <p:sp>
        <p:nvSpPr>
          <p:cNvPr id="490" name="Shape 490"/>
          <p:cNvSpPr txBox="1"/>
          <p:nvPr>
            <p:ph type="title"/>
          </p:nvPr>
        </p:nvSpPr>
        <p:spPr>
          <a:xfrm>
            <a:off x="608274" y="236450"/>
            <a:ext cx="8092800" cy="75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Construct Cells </a:t>
            </a:r>
            <a:r>
              <a:rPr b="1" lang="en">
                <a:latin typeface="Georgia"/>
                <a:ea typeface="Georgia"/>
                <a:cs typeface="Georgia"/>
                <a:sym typeface="Georgia"/>
              </a:rPr>
              <a:t>(tf.nn.rnn_cell)</a:t>
            </a:r>
            <a:endParaRPr b="1">
              <a:latin typeface="Georgia"/>
              <a:ea typeface="Georgia"/>
              <a:cs typeface="Georgia"/>
              <a:sym typeface="Georgia"/>
            </a:endParaRPr>
          </a:p>
        </p:txBody>
      </p:sp>
      <p:sp>
        <p:nvSpPr>
          <p:cNvPr id="491" name="Shape 49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492" name="Shape 492"/>
          <p:cNvSpPr txBox="1"/>
          <p:nvPr/>
        </p:nvSpPr>
        <p:spPr>
          <a:xfrm>
            <a:off x="1137625" y="1189475"/>
            <a:ext cx="7034100" cy="3188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sz="1800">
              <a:solidFill>
                <a:schemeClr val="dk1"/>
              </a:solidFill>
              <a:latin typeface="Consolas"/>
              <a:ea typeface="Consolas"/>
              <a:cs typeface="Consolas"/>
              <a:sym typeface="Consolas"/>
            </a:endParaRPr>
          </a:p>
          <a:p>
            <a:pPr indent="0" lvl="0" marL="0" rtl="0" algn="ctr">
              <a:spcBef>
                <a:spcPts val="0"/>
              </a:spcBef>
              <a:spcAft>
                <a:spcPts val="0"/>
              </a:spcAft>
              <a:buNone/>
            </a:pPr>
            <a:r>
              <a:t/>
            </a:r>
            <a:endParaRPr sz="1800">
              <a:solidFill>
                <a:schemeClr val="dk1"/>
              </a:solidFill>
              <a:latin typeface="Consolas"/>
              <a:ea typeface="Consolas"/>
              <a:cs typeface="Consolas"/>
              <a:sym typeface="Consolas"/>
            </a:endParaRPr>
          </a:p>
          <a:p>
            <a:pPr indent="0" lvl="0" marL="0" rtl="0" algn="ctr">
              <a:spcBef>
                <a:spcPts val="0"/>
              </a:spcBef>
              <a:spcAft>
                <a:spcPts val="0"/>
              </a:spcAft>
              <a:buNone/>
            </a:pPr>
            <a:r>
              <a:t/>
            </a:r>
            <a:endParaRPr sz="1800">
              <a:solidFill>
                <a:schemeClr val="dk1"/>
              </a:solidFill>
              <a:latin typeface="Consolas"/>
              <a:ea typeface="Consolas"/>
              <a:cs typeface="Consolas"/>
              <a:sym typeface="Consolas"/>
            </a:endParaRPr>
          </a:p>
          <a:p>
            <a:pPr indent="0" lvl="0" marL="0" rtl="0" algn="ctr">
              <a:spcBef>
                <a:spcPts val="0"/>
              </a:spcBef>
              <a:spcAft>
                <a:spcPts val="0"/>
              </a:spcAft>
              <a:buNone/>
            </a:pPr>
            <a:r>
              <a:rPr lang="en" sz="1800">
                <a:solidFill>
                  <a:schemeClr val="dk1"/>
                </a:solidFill>
                <a:latin typeface="Consolas"/>
                <a:ea typeface="Consolas"/>
                <a:cs typeface="Consolas"/>
                <a:sym typeface="Consolas"/>
              </a:rPr>
              <a:t>cell = tf.nn.rnn_cell.GRUCell(hidden_size)</a:t>
            </a:r>
            <a:endParaRPr sz="1800">
              <a:solidFill>
                <a:srgbClr val="FFFFFF"/>
              </a:solidFill>
              <a:latin typeface="Consolas"/>
              <a:ea typeface="Consolas"/>
              <a:cs typeface="Consolas"/>
              <a:sym typeface="Consolas"/>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6" name="Shape 496"/>
        <p:cNvGrpSpPr/>
        <p:nvPr/>
      </p:nvGrpSpPr>
      <p:grpSpPr>
        <a:xfrm>
          <a:off x="0" y="0"/>
          <a:ext cx="0" cy="0"/>
          <a:chOff x="0" y="0"/>
          <a:chExt cx="0" cy="0"/>
        </a:xfrm>
      </p:grpSpPr>
      <p:sp>
        <p:nvSpPr>
          <p:cNvPr id="497" name="Shape 497"/>
          <p:cNvSpPr txBox="1"/>
          <p:nvPr>
            <p:ph type="title"/>
          </p:nvPr>
        </p:nvSpPr>
        <p:spPr>
          <a:xfrm>
            <a:off x="608274" y="236450"/>
            <a:ext cx="8092800" cy="75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Stack multiple cells</a:t>
            </a:r>
            <a:endParaRPr b="1">
              <a:latin typeface="Georgia"/>
              <a:ea typeface="Georgia"/>
              <a:cs typeface="Georgia"/>
              <a:sym typeface="Georgia"/>
            </a:endParaRPr>
          </a:p>
        </p:txBody>
      </p:sp>
      <p:sp>
        <p:nvSpPr>
          <p:cNvPr id="498" name="Shape 49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499" name="Shape 499"/>
          <p:cNvSpPr txBox="1"/>
          <p:nvPr/>
        </p:nvSpPr>
        <p:spPr>
          <a:xfrm>
            <a:off x="547775" y="1189475"/>
            <a:ext cx="8376900" cy="3188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sz="1800">
              <a:solidFill>
                <a:schemeClr val="dk1"/>
              </a:solidFill>
              <a:latin typeface="Consolas"/>
              <a:ea typeface="Consolas"/>
              <a:cs typeface="Consolas"/>
              <a:sym typeface="Consolas"/>
            </a:endParaRPr>
          </a:p>
          <a:p>
            <a:pPr indent="0" lvl="0" marL="0" rtl="0" algn="ctr">
              <a:spcBef>
                <a:spcPts val="0"/>
              </a:spcBef>
              <a:spcAft>
                <a:spcPts val="0"/>
              </a:spcAft>
              <a:buNone/>
            </a:pPr>
            <a:r>
              <a:t/>
            </a:r>
            <a:endParaRPr sz="1800">
              <a:solidFill>
                <a:schemeClr val="dk1"/>
              </a:solidFill>
              <a:latin typeface="Consolas"/>
              <a:ea typeface="Consolas"/>
              <a:cs typeface="Consolas"/>
              <a:sym typeface="Consolas"/>
            </a:endParaRPr>
          </a:p>
          <a:p>
            <a:pPr indent="0" lvl="0" marL="0" rtl="0">
              <a:spcBef>
                <a:spcPts val="0"/>
              </a:spcBef>
              <a:spcAft>
                <a:spcPts val="0"/>
              </a:spcAft>
              <a:buNone/>
            </a:pPr>
            <a:r>
              <a:rPr lang="en" sz="1800">
                <a:solidFill>
                  <a:schemeClr val="dk1"/>
                </a:solidFill>
                <a:latin typeface="Consolas"/>
                <a:ea typeface="Consolas"/>
                <a:cs typeface="Consolas"/>
                <a:sym typeface="Consolas"/>
              </a:rPr>
              <a:t>layers = [tf.nn.rnn_cell.GRUCell(size) for size in hidden_sizes]</a:t>
            </a:r>
            <a:endParaRPr sz="1800">
              <a:solidFill>
                <a:schemeClr val="dk1"/>
              </a:solidFill>
              <a:latin typeface="Consolas"/>
              <a:ea typeface="Consolas"/>
              <a:cs typeface="Consolas"/>
              <a:sym typeface="Consolas"/>
            </a:endParaRPr>
          </a:p>
          <a:p>
            <a:pPr indent="0" lvl="0" marL="0" rtl="0">
              <a:spcBef>
                <a:spcPts val="0"/>
              </a:spcBef>
              <a:spcAft>
                <a:spcPts val="0"/>
              </a:spcAft>
              <a:buNone/>
            </a:pPr>
            <a:r>
              <a:rPr lang="en" sz="1800">
                <a:solidFill>
                  <a:schemeClr val="dk1"/>
                </a:solidFill>
                <a:latin typeface="Consolas"/>
                <a:ea typeface="Consolas"/>
                <a:cs typeface="Consolas"/>
                <a:sym typeface="Consolas"/>
              </a:rPr>
              <a:t>cells = tf.nn.rnn_cell.MultiRNNCell(layers)</a:t>
            </a:r>
            <a:endParaRPr sz="1800">
              <a:solidFill>
                <a:schemeClr val="dk1"/>
              </a:solidFill>
              <a:latin typeface="Consolas"/>
              <a:ea typeface="Consolas"/>
              <a:cs typeface="Consolas"/>
              <a:sym typeface="Consolas"/>
            </a:endParaRPr>
          </a:p>
          <a:p>
            <a:pPr indent="0" lvl="0" marL="0" rtl="0" algn="ctr">
              <a:spcBef>
                <a:spcPts val="0"/>
              </a:spcBef>
              <a:spcAft>
                <a:spcPts val="0"/>
              </a:spcAft>
              <a:buNone/>
            </a:pPr>
            <a:r>
              <a:t/>
            </a:r>
            <a:endParaRPr sz="1800">
              <a:solidFill>
                <a:schemeClr val="dk1"/>
              </a:solidFill>
              <a:latin typeface="Consolas"/>
              <a:ea typeface="Consolas"/>
              <a:cs typeface="Consolas"/>
              <a:sym typeface="Consolas"/>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3" name="Shape 503"/>
        <p:cNvGrpSpPr/>
        <p:nvPr/>
      </p:nvGrpSpPr>
      <p:grpSpPr>
        <a:xfrm>
          <a:off x="0" y="0"/>
          <a:ext cx="0" cy="0"/>
          <a:chOff x="0" y="0"/>
          <a:chExt cx="0" cy="0"/>
        </a:xfrm>
      </p:grpSpPr>
      <p:sp>
        <p:nvSpPr>
          <p:cNvPr id="504" name="Shape 504"/>
          <p:cNvSpPr txBox="1"/>
          <p:nvPr>
            <p:ph type="title"/>
          </p:nvPr>
        </p:nvSpPr>
        <p:spPr>
          <a:xfrm>
            <a:off x="608274" y="236450"/>
            <a:ext cx="8092800" cy="75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Construct Recurrent Neural Network</a:t>
            </a:r>
            <a:endParaRPr b="1">
              <a:latin typeface="Georgia"/>
              <a:ea typeface="Georgia"/>
              <a:cs typeface="Georgia"/>
              <a:sym typeface="Georgia"/>
            </a:endParaRPr>
          </a:p>
        </p:txBody>
      </p:sp>
      <p:sp>
        <p:nvSpPr>
          <p:cNvPr id="505" name="Shape 50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506" name="Shape 506"/>
          <p:cNvSpPr txBox="1"/>
          <p:nvPr/>
        </p:nvSpPr>
        <p:spPr>
          <a:xfrm>
            <a:off x="547775" y="1189475"/>
            <a:ext cx="8153400" cy="3188100"/>
          </a:xfrm>
          <a:prstGeom prst="rect">
            <a:avLst/>
          </a:prstGeom>
          <a:noFill/>
          <a:ln>
            <a:noFill/>
          </a:ln>
        </p:spPr>
        <p:txBody>
          <a:bodyPr anchorCtr="0" anchor="t" bIns="91425" lIns="91425" spcFirstLastPara="1" rIns="91425" wrap="square" tIns="91425">
            <a:noAutofit/>
          </a:bodyPr>
          <a:lstStyle/>
          <a:p>
            <a:pPr indent="-342900" lvl="0" marL="457200" rtl="0">
              <a:spcBef>
                <a:spcPts val="0"/>
              </a:spcBef>
              <a:spcAft>
                <a:spcPts val="0"/>
              </a:spcAft>
              <a:buClr>
                <a:schemeClr val="dk1"/>
              </a:buClr>
              <a:buSzPts val="1800"/>
              <a:buFont typeface="Consolas"/>
              <a:buChar char="●"/>
            </a:pPr>
            <a:r>
              <a:rPr lang="en" sz="1800">
                <a:solidFill>
                  <a:schemeClr val="dk1"/>
                </a:solidFill>
                <a:highlight>
                  <a:schemeClr val="accent3"/>
                </a:highlight>
                <a:latin typeface="Consolas"/>
                <a:ea typeface="Consolas"/>
                <a:cs typeface="Consolas"/>
                <a:sym typeface="Consolas"/>
              </a:rPr>
              <a:t>tf.nn.dynamic_rnn</a:t>
            </a:r>
            <a:r>
              <a:rPr lang="en" sz="1800">
                <a:solidFill>
                  <a:schemeClr val="dk1"/>
                </a:solidFill>
                <a:latin typeface="Consolas"/>
                <a:ea typeface="Consolas"/>
                <a:cs typeface="Consolas"/>
                <a:sym typeface="Consolas"/>
              </a:rPr>
              <a:t>: uses a tf.While loop to dynamically construct the graph when it is executed. Graph creation is faster and you can feed batches of variable size.</a:t>
            </a:r>
            <a:endParaRPr sz="1800">
              <a:solidFill>
                <a:schemeClr val="dk1"/>
              </a:solidFill>
              <a:latin typeface="Consolas"/>
              <a:ea typeface="Consolas"/>
              <a:cs typeface="Consolas"/>
              <a:sym typeface="Consolas"/>
            </a:endParaRPr>
          </a:p>
          <a:p>
            <a:pPr indent="-342900" lvl="0" marL="457200" rtl="0">
              <a:spcBef>
                <a:spcPts val="0"/>
              </a:spcBef>
              <a:spcAft>
                <a:spcPts val="0"/>
              </a:spcAft>
              <a:buClr>
                <a:schemeClr val="dk1"/>
              </a:buClr>
              <a:buSzPts val="1800"/>
              <a:buFont typeface="Consolas"/>
              <a:buChar char="●"/>
            </a:pPr>
            <a:r>
              <a:rPr lang="en" sz="1800">
                <a:solidFill>
                  <a:schemeClr val="dk1"/>
                </a:solidFill>
                <a:highlight>
                  <a:schemeClr val="accent3"/>
                </a:highlight>
                <a:latin typeface="Consolas"/>
                <a:ea typeface="Consolas"/>
                <a:cs typeface="Consolas"/>
                <a:sym typeface="Consolas"/>
              </a:rPr>
              <a:t>tf.nn.bidirectional_dynamic_rnn</a:t>
            </a:r>
            <a:r>
              <a:rPr lang="en" sz="1800">
                <a:solidFill>
                  <a:schemeClr val="dk1"/>
                </a:solidFill>
                <a:latin typeface="Consolas"/>
                <a:ea typeface="Consolas"/>
                <a:cs typeface="Consolas"/>
                <a:sym typeface="Consolas"/>
              </a:rPr>
              <a:t>: dynamic_rnn with bidirectional</a:t>
            </a:r>
            <a:endParaRPr sz="1800">
              <a:solidFill>
                <a:srgbClr val="FFFFFF"/>
              </a:solidFill>
              <a:latin typeface="Consolas"/>
              <a:ea typeface="Consolas"/>
              <a:cs typeface="Consolas"/>
              <a:sym typeface="Consolas"/>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0" name="Shape 510"/>
        <p:cNvGrpSpPr/>
        <p:nvPr/>
      </p:nvGrpSpPr>
      <p:grpSpPr>
        <a:xfrm>
          <a:off x="0" y="0"/>
          <a:ext cx="0" cy="0"/>
          <a:chOff x="0" y="0"/>
          <a:chExt cx="0" cy="0"/>
        </a:xfrm>
      </p:grpSpPr>
      <p:sp>
        <p:nvSpPr>
          <p:cNvPr id="511" name="Shape 511"/>
          <p:cNvSpPr txBox="1"/>
          <p:nvPr>
            <p:ph type="title"/>
          </p:nvPr>
        </p:nvSpPr>
        <p:spPr>
          <a:xfrm>
            <a:off x="608274" y="236450"/>
            <a:ext cx="8092800" cy="75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Stack multiple cells</a:t>
            </a:r>
            <a:endParaRPr b="1">
              <a:latin typeface="Georgia"/>
              <a:ea typeface="Georgia"/>
              <a:cs typeface="Georgia"/>
              <a:sym typeface="Georgia"/>
            </a:endParaRPr>
          </a:p>
        </p:txBody>
      </p:sp>
      <p:sp>
        <p:nvSpPr>
          <p:cNvPr id="512" name="Shape 5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513" name="Shape 513"/>
          <p:cNvSpPr txBox="1"/>
          <p:nvPr/>
        </p:nvSpPr>
        <p:spPr>
          <a:xfrm>
            <a:off x="547775" y="1189475"/>
            <a:ext cx="8153400" cy="31881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t/>
            </a:r>
            <a:endParaRPr sz="1600">
              <a:solidFill>
                <a:schemeClr val="dk1"/>
              </a:solidFill>
              <a:latin typeface="Consolas"/>
              <a:ea typeface="Consolas"/>
              <a:cs typeface="Consolas"/>
              <a:sym typeface="Consolas"/>
            </a:endParaRPr>
          </a:p>
          <a:p>
            <a:pPr indent="0" lvl="0" marL="0" rtl="0">
              <a:spcBef>
                <a:spcPts val="0"/>
              </a:spcBef>
              <a:spcAft>
                <a:spcPts val="0"/>
              </a:spcAft>
              <a:buNone/>
            </a:pPr>
            <a:r>
              <a:t/>
            </a:r>
            <a:endParaRPr sz="1600">
              <a:solidFill>
                <a:schemeClr val="dk1"/>
              </a:solidFill>
              <a:latin typeface="Consolas"/>
              <a:ea typeface="Consolas"/>
              <a:cs typeface="Consolas"/>
              <a:sym typeface="Consolas"/>
            </a:endParaRPr>
          </a:p>
          <a:p>
            <a:pPr indent="0" lvl="0" marL="0">
              <a:spcBef>
                <a:spcPts val="0"/>
              </a:spcBef>
              <a:spcAft>
                <a:spcPts val="0"/>
              </a:spcAft>
              <a:buNone/>
            </a:pPr>
            <a:r>
              <a:rPr lang="en" sz="1600">
                <a:solidFill>
                  <a:schemeClr val="dk1"/>
                </a:solidFill>
                <a:latin typeface="Consolas"/>
                <a:ea typeface="Consolas"/>
                <a:cs typeface="Consolas"/>
                <a:sym typeface="Consolas"/>
              </a:rPr>
              <a:t>layers = [tf.nn.rnn_cell.GRUCell(size) for size in hidden_sizes]</a:t>
            </a:r>
            <a:endParaRPr sz="1600">
              <a:solidFill>
                <a:schemeClr val="dk1"/>
              </a:solidFill>
              <a:latin typeface="Consolas"/>
              <a:ea typeface="Consolas"/>
              <a:cs typeface="Consolas"/>
              <a:sym typeface="Consolas"/>
            </a:endParaRPr>
          </a:p>
          <a:p>
            <a:pPr indent="0" lvl="0" marL="0" rtl="0">
              <a:spcBef>
                <a:spcPts val="0"/>
              </a:spcBef>
              <a:spcAft>
                <a:spcPts val="0"/>
              </a:spcAft>
              <a:buNone/>
            </a:pPr>
            <a:r>
              <a:rPr lang="en" sz="1600">
                <a:solidFill>
                  <a:schemeClr val="dk1"/>
                </a:solidFill>
                <a:latin typeface="Consolas"/>
                <a:ea typeface="Consolas"/>
                <a:cs typeface="Consolas"/>
                <a:sym typeface="Consolas"/>
              </a:rPr>
              <a:t>cells = tf.nn.rnn_cell.MultiRNNCell(layers)</a:t>
            </a:r>
            <a:endParaRPr sz="1600">
              <a:solidFill>
                <a:schemeClr val="dk1"/>
              </a:solidFill>
              <a:latin typeface="Consolas"/>
              <a:ea typeface="Consolas"/>
              <a:cs typeface="Consolas"/>
              <a:sym typeface="Consolas"/>
            </a:endParaRPr>
          </a:p>
          <a:p>
            <a:pPr indent="0" lvl="0" marL="0" rtl="0">
              <a:spcBef>
                <a:spcPts val="0"/>
              </a:spcBef>
              <a:spcAft>
                <a:spcPts val="0"/>
              </a:spcAft>
              <a:buNone/>
            </a:pPr>
            <a:r>
              <a:rPr lang="en" sz="1600">
                <a:solidFill>
                  <a:schemeClr val="dk1"/>
                </a:solidFill>
                <a:latin typeface="Consolas"/>
                <a:ea typeface="Consolas"/>
                <a:cs typeface="Consolas"/>
                <a:sym typeface="Consolas"/>
              </a:rPr>
              <a:t>output, out_state = tf.nn.dynamic_rnn(cell, seq, length, initial_state)</a:t>
            </a:r>
            <a:endParaRPr sz="1600">
              <a:solidFill>
                <a:schemeClr val="dk1"/>
              </a:solidFill>
              <a:latin typeface="Consolas"/>
              <a:ea typeface="Consolas"/>
              <a:cs typeface="Consolas"/>
              <a:sym typeface="Consolas"/>
            </a:endParaRPr>
          </a:p>
          <a:p>
            <a:pPr indent="0" lvl="0" marL="0" rtl="0">
              <a:spcBef>
                <a:spcPts val="0"/>
              </a:spcBef>
              <a:spcAft>
                <a:spcPts val="0"/>
              </a:spcAft>
              <a:buNone/>
            </a:pPr>
            <a:r>
              <a:t/>
            </a:r>
            <a:endParaRPr sz="1600">
              <a:solidFill>
                <a:schemeClr val="dk1"/>
              </a:solidFill>
              <a:latin typeface="Consolas"/>
              <a:ea typeface="Consolas"/>
              <a:cs typeface="Consolas"/>
              <a:sym typeface="Consolas"/>
            </a:endParaRPr>
          </a:p>
        </p:txBody>
      </p:sp>
      <p:sp>
        <p:nvSpPr>
          <p:cNvPr id="514" name="Shape 514"/>
          <p:cNvSpPr txBox="1"/>
          <p:nvPr/>
        </p:nvSpPr>
        <p:spPr>
          <a:xfrm>
            <a:off x="4470325" y="3754450"/>
            <a:ext cx="4046700" cy="6831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400">
                <a:solidFill>
                  <a:srgbClr val="FFFFFF"/>
                </a:solidFill>
                <a:latin typeface="Georgia"/>
                <a:ea typeface="Georgia"/>
                <a:cs typeface="Georgia"/>
                <a:sym typeface="Georgia"/>
              </a:rPr>
              <a:t>Any problem with this?</a:t>
            </a:r>
            <a:endParaRPr sz="2400">
              <a:solidFill>
                <a:srgbClr val="FFFFFF"/>
              </a:solidFill>
              <a:latin typeface="Georgia"/>
              <a:ea typeface="Georgia"/>
              <a:cs typeface="Georgia"/>
              <a:sym typeface="Georgia"/>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8" name="Shape 518"/>
        <p:cNvGrpSpPr/>
        <p:nvPr/>
      </p:nvGrpSpPr>
      <p:grpSpPr>
        <a:xfrm>
          <a:off x="0" y="0"/>
          <a:ext cx="0" cy="0"/>
          <a:chOff x="0" y="0"/>
          <a:chExt cx="0" cy="0"/>
        </a:xfrm>
      </p:grpSpPr>
      <p:sp>
        <p:nvSpPr>
          <p:cNvPr id="519" name="Shape 519"/>
          <p:cNvSpPr txBox="1"/>
          <p:nvPr>
            <p:ph type="title"/>
          </p:nvPr>
        </p:nvSpPr>
        <p:spPr>
          <a:xfrm>
            <a:off x="608274" y="236450"/>
            <a:ext cx="8092800" cy="75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Stack multiple cells</a:t>
            </a:r>
            <a:endParaRPr b="1">
              <a:latin typeface="Georgia"/>
              <a:ea typeface="Georgia"/>
              <a:cs typeface="Georgia"/>
              <a:sym typeface="Georgia"/>
            </a:endParaRPr>
          </a:p>
        </p:txBody>
      </p:sp>
      <p:sp>
        <p:nvSpPr>
          <p:cNvPr id="520" name="Shape 5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521" name="Shape 521"/>
          <p:cNvSpPr txBox="1"/>
          <p:nvPr/>
        </p:nvSpPr>
        <p:spPr>
          <a:xfrm>
            <a:off x="547775" y="1189475"/>
            <a:ext cx="8153400" cy="31881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t/>
            </a:r>
            <a:endParaRPr sz="1600">
              <a:solidFill>
                <a:schemeClr val="dk1"/>
              </a:solidFill>
              <a:latin typeface="Consolas"/>
              <a:ea typeface="Consolas"/>
              <a:cs typeface="Consolas"/>
              <a:sym typeface="Consolas"/>
            </a:endParaRPr>
          </a:p>
          <a:p>
            <a:pPr indent="0" lvl="0" marL="0">
              <a:spcBef>
                <a:spcPts val="0"/>
              </a:spcBef>
              <a:spcAft>
                <a:spcPts val="0"/>
              </a:spcAft>
              <a:buNone/>
            </a:pPr>
            <a:r>
              <a:t/>
            </a:r>
            <a:endParaRPr sz="1600">
              <a:solidFill>
                <a:schemeClr val="dk1"/>
              </a:solidFill>
              <a:latin typeface="Consolas"/>
              <a:ea typeface="Consolas"/>
              <a:cs typeface="Consolas"/>
              <a:sym typeface="Consolas"/>
            </a:endParaRPr>
          </a:p>
          <a:p>
            <a:pPr indent="0" lvl="0" marL="0">
              <a:spcBef>
                <a:spcPts val="0"/>
              </a:spcBef>
              <a:spcAft>
                <a:spcPts val="0"/>
              </a:spcAft>
              <a:buNone/>
            </a:pPr>
            <a:r>
              <a:rPr lang="en" sz="1600">
                <a:solidFill>
                  <a:schemeClr val="dk1"/>
                </a:solidFill>
                <a:latin typeface="Consolas"/>
                <a:ea typeface="Consolas"/>
                <a:cs typeface="Consolas"/>
                <a:sym typeface="Consolas"/>
              </a:rPr>
              <a:t>layers = [tf.nn.rnn_cell.GRUCell(size) for size in hidden_sizes]</a:t>
            </a:r>
            <a:endParaRPr sz="1600">
              <a:solidFill>
                <a:schemeClr val="dk1"/>
              </a:solidFill>
              <a:latin typeface="Consolas"/>
              <a:ea typeface="Consolas"/>
              <a:cs typeface="Consolas"/>
              <a:sym typeface="Consolas"/>
            </a:endParaRPr>
          </a:p>
          <a:p>
            <a:pPr indent="0" lvl="0" marL="0">
              <a:spcBef>
                <a:spcPts val="0"/>
              </a:spcBef>
              <a:spcAft>
                <a:spcPts val="0"/>
              </a:spcAft>
              <a:buNone/>
            </a:pPr>
            <a:r>
              <a:rPr lang="en" sz="1600">
                <a:solidFill>
                  <a:schemeClr val="dk1"/>
                </a:solidFill>
                <a:latin typeface="Consolas"/>
                <a:ea typeface="Consolas"/>
                <a:cs typeface="Consolas"/>
                <a:sym typeface="Consolas"/>
              </a:rPr>
              <a:t>cells = tf.nn.rnn_cell.MultiRNNCell(layers)</a:t>
            </a:r>
            <a:endParaRPr sz="1600">
              <a:solidFill>
                <a:schemeClr val="dk1"/>
              </a:solidFill>
              <a:latin typeface="Consolas"/>
              <a:ea typeface="Consolas"/>
              <a:cs typeface="Consolas"/>
              <a:sym typeface="Consolas"/>
            </a:endParaRPr>
          </a:p>
          <a:p>
            <a:pPr indent="0" lvl="0" marL="0">
              <a:spcBef>
                <a:spcPts val="0"/>
              </a:spcBef>
              <a:spcAft>
                <a:spcPts val="0"/>
              </a:spcAft>
              <a:buNone/>
            </a:pPr>
            <a:r>
              <a:rPr lang="en" sz="1600">
                <a:solidFill>
                  <a:schemeClr val="dk1"/>
                </a:solidFill>
                <a:latin typeface="Consolas"/>
                <a:ea typeface="Consolas"/>
                <a:cs typeface="Consolas"/>
                <a:sym typeface="Consolas"/>
              </a:rPr>
              <a:t>output, out_state = tf.nn.dynamic_rnn(cell, seq, length, initial_state)</a:t>
            </a:r>
            <a:endParaRPr sz="1600">
              <a:solidFill>
                <a:schemeClr val="dk1"/>
              </a:solidFill>
              <a:latin typeface="Consolas"/>
              <a:ea typeface="Consolas"/>
              <a:cs typeface="Consolas"/>
              <a:sym typeface="Consolas"/>
            </a:endParaRPr>
          </a:p>
          <a:p>
            <a:pPr indent="0" lvl="0" marL="0">
              <a:spcBef>
                <a:spcPts val="0"/>
              </a:spcBef>
              <a:spcAft>
                <a:spcPts val="0"/>
              </a:spcAft>
              <a:buNone/>
            </a:pPr>
            <a:r>
              <a:t/>
            </a:r>
            <a:endParaRPr sz="1600">
              <a:solidFill>
                <a:schemeClr val="dk1"/>
              </a:solidFill>
              <a:latin typeface="Consolas"/>
              <a:ea typeface="Consolas"/>
              <a:cs typeface="Consolas"/>
              <a:sym typeface="Consolas"/>
            </a:endParaRPr>
          </a:p>
          <a:p>
            <a:pPr indent="0" lvl="0" marL="0" rtl="0">
              <a:spcBef>
                <a:spcPts val="0"/>
              </a:spcBef>
              <a:spcAft>
                <a:spcPts val="0"/>
              </a:spcAft>
              <a:buNone/>
            </a:pPr>
            <a:r>
              <a:t/>
            </a:r>
            <a:endParaRPr sz="1600">
              <a:solidFill>
                <a:schemeClr val="dk1"/>
              </a:solidFill>
              <a:latin typeface="Consolas"/>
              <a:ea typeface="Consolas"/>
              <a:cs typeface="Consolas"/>
              <a:sym typeface="Consolas"/>
            </a:endParaRPr>
          </a:p>
        </p:txBody>
      </p:sp>
      <p:sp>
        <p:nvSpPr>
          <p:cNvPr id="522" name="Shape 522"/>
          <p:cNvSpPr txBox="1"/>
          <p:nvPr/>
        </p:nvSpPr>
        <p:spPr>
          <a:xfrm>
            <a:off x="1644450" y="3917075"/>
            <a:ext cx="6828000" cy="6831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sz="2400">
                <a:solidFill>
                  <a:srgbClr val="FFFFFF"/>
                </a:solidFill>
                <a:latin typeface="Georgia"/>
                <a:ea typeface="Georgia"/>
                <a:cs typeface="Georgia"/>
                <a:sym typeface="Georgia"/>
              </a:rPr>
              <a:t>Most sequences are not of the same length</a:t>
            </a:r>
            <a:endParaRPr sz="2400">
              <a:solidFill>
                <a:srgbClr val="FFFFFF"/>
              </a:solidFill>
              <a:latin typeface="Georgia"/>
              <a:ea typeface="Georgia"/>
              <a:cs typeface="Georgia"/>
              <a:sym typeface="Georgia"/>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6" name="Shape 526"/>
        <p:cNvGrpSpPr/>
        <p:nvPr/>
      </p:nvGrpSpPr>
      <p:grpSpPr>
        <a:xfrm>
          <a:off x="0" y="0"/>
          <a:ext cx="0" cy="0"/>
          <a:chOff x="0" y="0"/>
          <a:chExt cx="0" cy="0"/>
        </a:xfrm>
      </p:grpSpPr>
      <p:sp>
        <p:nvSpPr>
          <p:cNvPr id="527" name="Shape 527"/>
          <p:cNvSpPr txBox="1"/>
          <p:nvPr>
            <p:ph type="title"/>
          </p:nvPr>
        </p:nvSpPr>
        <p:spPr>
          <a:xfrm>
            <a:off x="608274" y="236450"/>
            <a:ext cx="8092800" cy="75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Dealing with variable sequence length</a:t>
            </a:r>
            <a:endParaRPr b="1">
              <a:latin typeface="Georgia"/>
              <a:ea typeface="Georgia"/>
              <a:cs typeface="Georgia"/>
              <a:sym typeface="Georgia"/>
            </a:endParaRPr>
          </a:p>
        </p:txBody>
      </p:sp>
      <p:sp>
        <p:nvSpPr>
          <p:cNvPr id="528" name="Shape 52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529" name="Shape 529"/>
          <p:cNvSpPr txBox="1"/>
          <p:nvPr/>
        </p:nvSpPr>
        <p:spPr>
          <a:xfrm>
            <a:off x="547775" y="1189475"/>
            <a:ext cx="8153400" cy="31881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sz="1900">
                <a:solidFill>
                  <a:schemeClr val="dk1"/>
                </a:solidFill>
                <a:latin typeface="Georgia"/>
                <a:ea typeface="Georgia"/>
                <a:cs typeface="Georgia"/>
                <a:sym typeface="Georgia"/>
              </a:rPr>
              <a:t>Pad all sequences with zero vectors and all labels with zero label (to make them of the same length)</a:t>
            </a:r>
            <a:endParaRPr sz="1900">
              <a:solidFill>
                <a:schemeClr val="dk1"/>
              </a:solidFill>
              <a:latin typeface="Georgia"/>
              <a:ea typeface="Georgia"/>
              <a:cs typeface="Georgia"/>
              <a:sym typeface="Georgia"/>
            </a:endParaRPr>
          </a:p>
          <a:p>
            <a:pPr indent="0" lvl="0" marL="0">
              <a:spcBef>
                <a:spcPts val="0"/>
              </a:spcBef>
              <a:spcAft>
                <a:spcPts val="0"/>
              </a:spcAft>
              <a:buNone/>
            </a:pPr>
            <a:r>
              <a:t/>
            </a:r>
            <a:endParaRPr sz="1900">
              <a:solidFill>
                <a:schemeClr val="dk1"/>
              </a:solidFill>
              <a:latin typeface="Georgia"/>
              <a:ea typeface="Georgia"/>
              <a:cs typeface="Georgia"/>
              <a:sym typeface="Georgia"/>
            </a:endParaRPr>
          </a:p>
          <a:p>
            <a:pPr indent="0" lvl="0" marL="0" rtl="0">
              <a:spcBef>
                <a:spcPts val="0"/>
              </a:spcBef>
              <a:spcAft>
                <a:spcPts val="0"/>
              </a:spcAft>
              <a:buNone/>
            </a:pPr>
            <a:r>
              <a:rPr lang="en" sz="1900">
                <a:solidFill>
                  <a:schemeClr val="dk1"/>
                </a:solidFill>
                <a:latin typeface="Georgia"/>
                <a:ea typeface="Georgia"/>
                <a:cs typeface="Georgia"/>
                <a:sym typeface="Georgia"/>
              </a:rPr>
              <a:t>Most current models can’t deal with sequences of length larger than 120 tokens, so there is usually a fixed max_length and we truncate the sequences to that max_length</a:t>
            </a:r>
            <a:endParaRPr sz="1900">
              <a:solidFill>
                <a:schemeClr val="dk1"/>
              </a:solidFill>
              <a:latin typeface="Georgia"/>
              <a:ea typeface="Georgia"/>
              <a:cs typeface="Georgia"/>
              <a:sym typeface="Georgia"/>
            </a:endParaRPr>
          </a:p>
          <a:p>
            <a:pPr indent="0" lvl="0" marL="0" rtl="0">
              <a:spcBef>
                <a:spcPts val="0"/>
              </a:spcBef>
              <a:spcAft>
                <a:spcPts val="0"/>
              </a:spcAft>
              <a:buNone/>
            </a:pPr>
            <a:r>
              <a:t/>
            </a:r>
            <a:endParaRPr sz="1900">
              <a:solidFill>
                <a:schemeClr val="dk1"/>
              </a:solidFill>
              <a:latin typeface="Georgia"/>
              <a:ea typeface="Georgia"/>
              <a:cs typeface="Georgia"/>
              <a:sym typeface="Georgia"/>
            </a:endParaRPr>
          </a:p>
          <a:p>
            <a:pPr indent="0" lvl="0" marL="0" rtl="0">
              <a:spcBef>
                <a:spcPts val="0"/>
              </a:spcBef>
              <a:spcAft>
                <a:spcPts val="0"/>
              </a:spcAft>
              <a:buNone/>
            </a:pPr>
            <a:r>
              <a:t/>
            </a:r>
            <a:endParaRPr sz="1900">
              <a:solidFill>
                <a:schemeClr val="dk1"/>
              </a:solidFill>
              <a:latin typeface="Georgia"/>
              <a:ea typeface="Georgia"/>
              <a:cs typeface="Georgia"/>
              <a:sym typeface="Georgia"/>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3" name="Shape 533"/>
        <p:cNvGrpSpPr/>
        <p:nvPr/>
      </p:nvGrpSpPr>
      <p:grpSpPr>
        <a:xfrm>
          <a:off x="0" y="0"/>
          <a:ext cx="0" cy="0"/>
          <a:chOff x="0" y="0"/>
          <a:chExt cx="0" cy="0"/>
        </a:xfrm>
      </p:grpSpPr>
      <p:sp>
        <p:nvSpPr>
          <p:cNvPr id="534" name="Shape 534"/>
          <p:cNvSpPr txBox="1"/>
          <p:nvPr>
            <p:ph type="title"/>
          </p:nvPr>
        </p:nvSpPr>
        <p:spPr>
          <a:xfrm>
            <a:off x="608274" y="236450"/>
            <a:ext cx="8092800" cy="75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Dealing with variable sequence length</a:t>
            </a:r>
            <a:endParaRPr b="1">
              <a:latin typeface="Georgia"/>
              <a:ea typeface="Georgia"/>
              <a:cs typeface="Georgia"/>
              <a:sym typeface="Georgia"/>
            </a:endParaRPr>
          </a:p>
        </p:txBody>
      </p:sp>
      <p:sp>
        <p:nvSpPr>
          <p:cNvPr id="535" name="Shape 53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536" name="Shape 536"/>
          <p:cNvSpPr txBox="1"/>
          <p:nvPr/>
        </p:nvSpPr>
        <p:spPr>
          <a:xfrm>
            <a:off x="547775" y="1189475"/>
            <a:ext cx="8153400" cy="31881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sz="1900">
                <a:solidFill>
                  <a:schemeClr val="dk1"/>
                </a:solidFill>
                <a:latin typeface="Georgia"/>
                <a:ea typeface="Georgia"/>
                <a:cs typeface="Georgia"/>
                <a:sym typeface="Georgia"/>
              </a:rPr>
              <a:t>Pad all sequences with zero vectors and all labels with zero label (to make them of the same length)</a:t>
            </a:r>
            <a:endParaRPr sz="1900">
              <a:solidFill>
                <a:schemeClr val="dk1"/>
              </a:solidFill>
              <a:latin typeface="Georgia"/>
              <a:ea typeface="Georgia"/>
              <a:cs typeface="Georgia"/>
              <a:sym typeface="Georgia"/>
            </a:endParaRPr>
          </a:p>
          <a:p>
            <a:pPr indent="0" lvl="0" marL="0" rtl="0">
              <a:spcBef>
                <a:spcPts val="0"/>
              </a:spcBef>
              <a:spcAft>
                <a:spcPts val="0"/>
              </a:spcAft>
              <a:buNone/>
            </a:pPr>
            <a:r>
              <a:t/>
            </a:r>
            <a:endParaRPr sz="1900">
              <a:solidFill>
                <a:schemeClr val="dk1"/>
              </a:solidFill>
              <a:latin typeface="Georgia"/>
              <a:ea typeface="Georgia"/>
              <a:cs typeface="Georgia"/>
              <a:sym typeface="Georgia"/>
            </a:endParaRPr>
          </a:p>
          <a:p>
            <a:pPr indent="0" lvl="0" marL="0" rtl="0">
              <a:spcBef>
                <a:spcPts val="0"/>
              </a:spcBef>
              <a:spcAft>
                <a:spcPts val="0"/>
              </a:spcAft>
              <a:buNone/>
            </a:pPr>
            <a:r>
              <a:rPr lang="en" sz="1900">
                <a:solidFill>
                  <a:schemeClr val="dk1"/>
                </a:solidFill>
                <a:latin typeface="Georgia"/>
                <a:ea typeface="Georgia"/>
                <a:cs typeface="Georgia"/>
                <a:sym typeface="Georgia"/>
              </a:rPr>
              <a:t>Most current models can’t deal with sequences of length larger than 120 tokens, so there is usually a fixed max_length and we truncate the sequences to that max_length</a:t>
            </a:r>
            <a:endParaRPr sz="1900">
              <a:solidFill>
                <a:schemeClr val="dk1"/>
              </a:solidFill>
              <a:latin typeface="Georgia"/>
              <a:ea typeface="Georgia"/>
              <a:cs typeface="Georgia"/>
              <a:sym typeface="Georgia"/>
            </a:endParaRPr>
          </a:p>
          <a:p>
            <a:pPr indent="0" lvl="0" marL="0" rtl="0">
              <a:spcBef>
                <a:spcPts val="0"/>
              </a:spcBef>
              <a:spcAft>
                <a:spcPts val="0"/>
              </a:spcAft>
              <a:buNone/>
            </a:pPr>
            <a:r>
              <a:t/>
            </a:r>
            <a:endParaRPr sz="1900">
              <a:solidFill>
                <a:schemeClr val="dk1"/>
              </a:solidFill>
              <a:latin typeface="Georgia"/>
              <a:ea typeface="Georgia"/>
              <a:cs typeface="Georgia"/>
              <a:sym typeface="Georgia"/>
            </a:endParaRPr>
          </a:p>
          <a:p>
            <a:pPr indent="0" lvl="0" marL="0" rtl="0">
              <a:spcBef>
                <a:spcPts val="0"/>
              </a:spcBef>
              <a:spcAft>
                <a:spcPts val="0"/>
              </a:spcAft>
              <a:buNone/>
            </a:pPr>
            <a:r>
              <a:t/>
            </a:r>
            <a:endParaRPr sz="1900">
              <a:solidFill>
                <a:schemeClr val="dk1"/>
              </a:solidFill>
              <a:latin typeface="Georgia"/>
              <a:ea typeface="Georgia"/>
              <a:cs typeface="Georgia"/>
              <a:sym typeface="Georgia"/>
            </a:endParaRPr>
          </a:p>
        </p:txBody>
      </p:sp>
      <p:sp>
        <p:nvSpPr>
          <p:cNvPr id="537" name="Shape 537"/>
          <p:cNvSpPr txBox="1"/>
          <p:nvPr/>
        </p:nvSpPr>
        <p:spPr>
          <a:xfrm>
            <a:off x="4470325" y="3754450"/>
            <a:ext cx="4046700" cy="6831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400">
                <a:solidFill>
                  <a:srgbClr val="FFFFFF"/>
                </a:solidFill>
                <a:latin typeface="Georgia"/>
                <a:ea typeface="Georgia"/>
                <a:cs typeface="Georgia"/>
                <a:sym typeface="Georgia"/>
              </a:rPr>
              <a:t>Problem?</a:t>
            </a:r>
            <a:endParaRPr sz="2400">
              <a:solidFill>
                <a:srgbClr val="FFFFFF"/>
              </a:solidFill>
              <a:latin typeface="Georgia"/>
              <a:ea typeface="Georgia"/>
              <a:cs typeface="Georgia"/>
              <a:sym typeface="Georgia"/>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1" name="Shape 541"/>
        <p:cNvGrpSpPr/>
        <p:nvPr/>
      </p:nvGrpSpPr>
      <p:grpSpPr>
        <a:xfrm>
          <a:off x="0" y="0"/>
          <a:ext cx="0" cy="0"/>
          <a:chOff x="0" y="0"/>
          <a:chExt cx="0" cy="0"/>
        </a:xfrm>
      </p:grpSpPr>
      <p:sp>
        <p:nvSpPr>
          <p:cNvPr id="542" name="Shape 542"/>
          <p:cNvSpPr txBox="1"/>
          <p:nvPr>
            <p:ph type="title"/>
          </p:nvPr>
        </p:nvSpPr>
        <p:spPr>
          <a:xfrm>
            <a:off x="608274" y="236450"/>
            <a:ext cx="8092800" cy="75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Padded/truncated sequence length</a:t>
            </a:r>
            <a:endParaRPr b="1">
              <a:latin typeface="Georgia"/>
              <a:ea typeface="Georgia"/>
              <a:cs typeface="Georgia"/>
              <a:sym typeface="Georgia"/>
            </a:endParaRPr>
          </a:p>
        </p:txBody>
      </p:sp>
      <p:sp>
        <p:nvSpPr>
          <p:cNvPr id="543" name="Shape 54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544" name="Shape 544"/>
          <p:cNvSpPr txBox="1"/>
          <p:nvPr/>
        </p:nvSpPr>
        <p:spPr>
          <a:xfrm>
            <a:off x="547775" y="1189475"/>
            <a:ext cx="8153400" cy="3188100"/>
          </a:xfrm>
          <a:prstGeom prst="rect">
            <a:avLst/>
          </a:prstGeom>
          <a:noFill/>
          <a:ln>
            <a:noFill/>
          </a:ln>
        </p:spPr>
        <p:txBody>
          <a:bodyPr anchorCtr="0" anchor="t" bIns="91425" lIns="91425" spcFirstLastPara="1" rIns="91425" wrap="square" tIns="91425">
            <a:noAutofit/>
          </a:bodyPr>
          <a:lstStyle/>
          <a:p>
            <a:pPr indent="0" lvl="0" marL="0" algn="ctr">
              <a:spcBef>
                <a:spcPts val="0"/>
              </a:spcBef>
              <a:spcAft>
                <a:spcPts val="0"/>
              </a:spcAft>
              <a:buNone/>
            </a:pPr>
            <a:r>
              <a:t/>
            </a:r>
            <a:endParaRPr sz="2400">
              <a:solidFill>
                <a:schemeClr val="dk1"/>
              </a:solidFill>
              <a:latin typeface="Georgia"/>
              <a:ea typeface="Georgia"/>
              <a:cs typeface="Georgia"/>
              <a:sym typeface="Georgia"/>
            </a:endParaRPr>
          </a:p>
          <a:p>
            <a:pPr indent="0" lvl="0" marL="0" algn="ctr">
              <a:spcBef>
                <a:spcPts val="0"/>
              </a:spcBef>
              <a:spcAft>
                <a:spcPts val="0"/>
              </a:spcAft>
              <a:buNone/>
            </a:pPr>
            <a:r>
              <a:t/>
            </a:r>
            <a:endParaRPr sz="2400">
              <a:solidFill>
                <a:schemeClr val="dk1"/>
              </a:solidFill>
              <a:latin typeface="Georgia"/>
              <a:ea typeface="Georgia"/>
              <a:cs typeface="Georgia"/>
              <a:sym typeface="Georgia"/>
            </a:endParaRPr>
          </a:p>
          <a:p>
            <a:pPr indent="0" lvl="0" marL="0" rtl="0" algn="ctr">
              <a:spcBef>
                <a:spcPts val="0"/>
              </a:spcBef>
              <a:spcAft>
                <a:spcPts val="0"/>
              </a:spcAft>
              <a:buNone/>
            </a:pPr>
            <a:r>
              <a:rPr lang="en" sz="2400">
                <a:solidFill>
                  <a:schemeClr val="dk1"/>
                </a:solidFill>
                <a:latin typeface="Georgia"/>
                <a:ea typeface="Georgia"/>
                <a:cs typeface="Georgia"/>
                <a:sym typeface="Georgia"/>
              </a:rPr>
              <a:t>The padded labels change the total loss, which affects the gradients</a:t>
            </a:r>
            <a:endParaRPr sz="2400">
              <a:solidFill>
                <a:schemeClr val="dk1"/>
              </a:solidFill>
              <a:latin typeface="Georgia"/>
              <a:ea typeface="Georgia"/>
              <a:cs typeface="Georgia"/>
              <a:sym typeface="Georgia"/>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2" name="Shape 132"/>
        <p:cNvGrpSpPr/>
        <p:nvPr/>
      </p:nvGrpSpPr>
      <p:grpSpPr>
        <a:xfrm>
          <a:off x="0" y="0"/>
          <a:ext cx="0" cy="0"/>
          <a:chOff x="0" y="0"/>
          <a:chExt cx="0" cy="0"/>
        </a:xfrm>
      </p:grpSpPr>
      <p:sp>
        <p:nvSpPr>
          <p:cNvPr id="133" name="Shape 13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Agenda</a:t>
            </a:r>
            <a:endParaRPr b="1">
              <a:latin typeface="Georgia"/>
              <a:ea typeface="Georgia"/>
              <a:cs typeface="Georgia"/>
              <a:sym typeface="Georgia"/>
            </a:endParaRPr>
          </a:p>
        </p:txBody>
      </p:sp>
      <p:sp>
        <p:nvSpPr>
          <p:cNvPr id="134" name="Shape 13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latin typeface="Georgia"/>
                <a:ea typeface="Georgia"/>
                <a:cs typeface="Georgia"/>
                <a:sym typeface="Georgia"/>
              </a:rPr>
              <a:t>From feed-forward to recurrent</a:t>
            </a:r>
            <a:endParaRPr>
              <a:latin typeface="Georgia"/>
              <a:ea typeface="Georgia"/>
              <a:cs typeface="Georgia"/>
              <a:sym typeface="Georgia"/>
            </a:endParaRPr>
          </a:p>
          <a:p>
            <a:pPr indent="0" lvl="0" marL="0">
              <a:spcBef>
                <a:spcPts val="1600"/>
              </a:spcBef>
              <a:spcAft>
                <a:spcPts val="0"/>
              </a:spcAft>
              <a:buNone/>
            </a:pPr>
            <a:r>
              <a:rPr lang="en">
                <a:latin typeface="Georgia"/>
                <a:ea typeface="Georgia"/>
                <a:cs typeface="Georgia"/>
                <a:sym typeface="Georgia"/>
              </a:rPr>
              <a:t>Tricks &amp; treats</a:t>
            </a:r>
            <a:endParaRPr>
              <a:latin typeface="Georgia"/>
              <a:ea typeface="Georgia"/>
              <a:cs typeface="Georgia"/>
              <a:sym typeface="Georgia"/>
            </a:endParaRPr>
          </a:p>
          <a:p>
            <a:pPr indent="0" lvl="0" marL="0" rtl="0">
              <a:spcBef>
                <a:spcPts val="1600"/>
              </a:spcBef>
              <a:spcAft>
                <a:spcPts val="0"/>
              </a:spcAft>
              <a:buNone/>
            </a:pPr>
            <a:r>
              <a:rPr lang="en">
                <a:latin typeface="Georgia"/>
                <a:ea typeface="Georgia"/>
                <a:cs typeface="Georgia"/>
                <a:sym typeface="Georgia"/>
              </a:rPr>
              <a:t>Presidential tweets</a:t>
            </a:r>
            <a:endParaRPr>
              <a:latin typeface="Georgia"/>
              <a:ea typeface="Georgia"/>
              <a:cs typeface="Georgia"/>
              <a:sym typeface="Georgia"/>
            </a:endParaRPr>
          </a:p>
          <a:p>
            <a:pPr indent="0" lvl="0" marL="0" rtl="0">
              <a:spcBef>
                <a:spcPts val="1600"/>
              </a:spcBef>
              <a:spcAft>
                <a:spcPts val="0"/>
              </a:spcAft>
              <a:buNone/>
            </a:pPr>
            <a:r>
              <a:t/>
            </a:r>
            <a:endParaRPr>
              <a:latin typeface="Georgia"/>
              <a:ea typeface="Georgia"/>
              <a:cs typeface="Georgia"/>
              <a:sym typeface="Georgia"/>
            </a:endParaRPr>
          </a:p>
          <a:p>
            <a:pPr indent="0" lvl="0" marL="0" rtl="0">
              <a:spcBef>
                <a:spcPts val="1600"/>
              </a:spcBef>
              <a:spcAft>
                <a:spcPts val="0"/>
              </a:spcAft>
              <a:buNone/>
            </a:pPr>
            <a:r>
              <a:t/>
            </a:r>
            <a:endParaRPr>
              <a:latin typeface="Georgia"/>
              <a:ea typeface="Georgia"/>
              <a:cs typeface="Georgia"/>
              <a:sym typeface="Georgia"/>
            </a:endParaRPr>
          </a:p>
          <a:p>
            <a:pPr indent="457200" lvl="0" marL="1828800" rtl="0">
              <a:spcBef>
                <a:spcPts val="1600"/>
              </a:spcBef>
              <a:spcAft>
                <a:spcPts val="0"/>
              </a:spcAft>
              <a:buNone/>
            </a:pPr>
            <a:r>
              <a:t/>
            </a:r>
            <a:endParaRPr>
              <a:latin typeface="Georgia"/>
              <a:ea typeface="Georgia"/>
              <a:cs typeface="Georgia"/>
              <a:sym typeface="Georgia"/>
            </a:endParaRPr>
          </a:p>
          <a:p>
            <a:pPr indent="457200" lvl="0" marL="1828800" rtl="0">
              <a:spcBef>
                <a:spcPts val="1600"/>
              </a:spcBef>
              <a:spcAft>
                <a:spcPts val="0"/>
              </a:spcAft>
              <a:buNone/>
            </a:pPr>
            <a:r>
              <a:t/>
            </a:r>
            <a:endParaRPr>
              <a:latin typeface="Georgia"/>
              <a:ea typeface="Georgia"/>
              <a:cs typeface="Georgia"/>
              <a:sym typeface="Georgia"/>
            </a:endParaRPr>
          </a:p>
          <a:p>
            <a:pPr indent="457200" lvl="0" marL="2743200" rtl="0">
              <a:spcBef>
                <a:spcPts val="1600"/>
              </a:spcBef>
              <a:spcAft>
                <a:spcPts val="1600"/>
              </a:spcAft>
              <a:buNone/>
            </a:pPr>
            <a:r>
              <a:t/>
            </a:r>
            <a:endParaRPr>
              <a:latin typeface="Georgia"/>
              <a:ea typeface="Georgia"/>
              <a:cs typeface="Georgia"/>
              <a:sym typeface="Georgia"/>
            </a:endParaRPr>
          </a:p>
        </p:txBody>
      </p:sp>
      <p:sp>
        <p:nvSpPr>
          <p:cNvPr id="135" name="Shape 13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pic>
        <p:nvPicPr>
          <p:cNvPr id="136" name="Shape 136"/>
          <p:cNvPicPr preferRelativeResize="0"/>
          <p:nvPr/>
        </p:nvPicPr>
        <p:blipFill>
          <a:blip r:embed="rId3">
            <a:alphaModFix/>
          </a:blip>
          <a:stretch>
            <a:fillRect/>
          </a:stretch>
        </p:blipFill>
        <p:spPr>
          <a:xfrm>
            <a:off x="6023550" y="1301925"/>
            <a:ext cx="1060919" cy="1339200"/>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8" name="Shape 548"/>
        <p:cNvGrpSpPr/>
        <p:nvPr/>
      </p:nvGrpSpPr>
      <p:grpSpPr>
        <a:xfrm>
          <a:off x="0" y="0"/>
          <a:ext cx="0" cy="0"/>
          <a:chOff x="0" y="0"/>
          <a:chExt cx="0" cy="0"/>
        </a:xfrm>
      </p:grpSpPr>
      <p:sp>
        <p:nvSpPr>
          <p:cNvPr id="549" name="Shape 549"/>
          <p:cNvSpPr txBox="1"/>
          <p:nvPr>
            <p:ph type="title"/>
          </p:nvPr>
        </p:nvSpPr>
        <p:spPr>
          <a:xfrm>
            <a:off x="608274" y="236450"/>
            <a:ext cx="8092800" cy="75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Padded/truncated sequence length</a:t>
            </a:r>
            <a:endParaRPr b="1">
              <a:latin typeface="Georgia"/>
              <a:ea typeface="Georgia"/>
              <a:cs typeface="Georgia"/>
              <a:sym typeface="Georgia"/>
            </a:endParaRPr>
          </a:p>
        </p:txBody>
      </p:sp>
      <p:sp>
        <p:nvSpPr>
          <p:cNvPr id="550" name="Shape 55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551" name="Shape 551"/>
          <p:cNvSpPr txBox="1"/>
          <p:nvPr/>
        </p:nvSpPr>
        <p:spPr>
          <a:xfrm>
            <a:off x="547775" y="1189475"/>
            <a:ext cx="8153400" cy="31881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sz="1800">
                <a:solidFill>
                  <a:schemeClr val="dk1"/>
                </a:solidFill>
                <a:latin typeface="Georgia"/>
                <a:ea typeface="Georgia"/>
                <a:cs typeface="Georgia"/>
                <a:sym typeface="Georgia"/>
              </a:rPr>
              <a:t>Approach 1: </a:t>
            </a:r>
            <a:endParaRPr sz="1800">
              <a:solidFill>
                <a:schemeClr val="dk1"/>
              </a:solidFill>
              <a:latin typeface="Georgia"/>
              <a:ea typeface="Georgia"/>
              <a:cs typeface="Georgia"/>
              <a:sym typeface="Georgia"/>
            </a:endParaRPr>
          </a:p>
          <a:p>
            <a:pPr indent="0" lvl="0" marL="0" rtl="0">
              <a:spcBef>
                <a:spcPts val="0"/>
              </a:spcBef>
              <a:spcAft>
                <a:spcPts val="0"/>
              </a:spcAft>
              <a:buNone/>
            </a:pPr>
            <a:r>
              <a:t/>
            </a:r>
            <a:endParaRPr sz="1800">
              <a:solidFill>
                <a:schemeClr val="dk1"/>
              </a:solidFill>
              <a:latin typeface="Georgia"/>
              <a:ea typeface="Georgia"/>
              <a:cs typeface="Georgia"/>
              <a:sym typeface="Georgia"/>
            </a:endParaRPr>
          </a:p>
          <a:p>
            <a:pPr indent="-342900" lvl="0" marL="457200" rtl="0">
              <a:spcBef>
                <a:spcPts val="0"/>
              </a:spcBef>
              <a:spcAft>
                <a:spcPts val="0"/>
              </a:spcAft>
              <a:buClr>
                <a:schemeClr val="dk1"/>
              </a:buClr>
              <a:buSzPts val="1800"/>
              <a:buFont typeface="Georgia"/>
              <a:buChar char="●"/>
            </a:pPr>
            <a:r>
              <a:rPr lang="en" sz="1800">
                <a:solidFill>
                  <a:schemeClr val="dk1"/>
                </a:solidFill>
                <a:latin typeface="Georgia"/>
                <a:ea typeface="Georgia"/>
                <a:cs typeface="Georgia"/>
                <a:sym typeface="Georgia"/>
              </a:rPr>
              <a:t>Maintain a mask (True for real, False for padded tokens)</a:t>
            </a:r>
            <a:endParaRPr sz="1800">
              <a:solidFill>
                <a:schemeClr val="dk1"/>
              </a:solidFill>
              <a:latin typeface="Georgia"/>
              <a:ea typeface="Georgia"/>
              <a:cs typeface="Georgia"/>
              <a:sym typeface="Georgia"/>
            </a:endParaRPr>
          </a:p>
          <a:p>
            <a:pPr indent="-342900" lvl="0" marL="457200" rtl="0">
              <a:spcBef>
                <a:spcPts val="0"/>
              </a:spcBef>
              <a:spcAft>
                <a:spcPts val="0"/>
              </a:spcAft>
              <a:buClr>
                <a:schemeClr val="dk1"/>
              </a:buClr>
              <a:buSzPts val="1800"/>
              <a:buFont typeface="Georgia"/>
              <a:buChar char="●"/>
            </a:pPr>
            <a:r>
              <a:rPr lang="en" sz="1800">
                <a:solidFill>
                  <a:schemeClr val="dk1"/>
                </a:solidFill>
                <a:latin typeface="Georgia"/>
                <a:ea typeface="Georgia"/>
                <a:cs typeface="Georgia"/>
                <a:sym typeface="Georgia"/>
              </a:rPr>
              <a:t>Run your model on both the real/padded tokens (model will predict labels for the padded tokens as well)</a:t>
            </a:r>
            <a:endParaRPr sz="1800">
              <a:solidFill>
                <a:schemeClr val="dk1"/>
              </a:solidFill>
              <a:latin typeface="Georgia"/>
              <a:ea typeface="Georgia"/>
              <a:cs typeface="Georgia"/>
              <a:sym typeface="Georgia"/>
            </a:endParaRPr>
          </a:p>
          <a:p>
            <a:pPr indent="-342900" lvl="0" marL="457200" rtl="0">
              <a:spcBef>
                <a:spcPts val="0"/>
              </a:spcBef>
              <a:spcAft>
                <a:spcPts val="0"/>
              </a:spcAft>
              <a:buClr>
                <a:schemeClr val="dk1"/>
              </a:buClr>
              <a:buSzPts val="1800"/>
              <a:buFont typeface="Georgia"/>
              <a:buChar char="●"/>
            </a:pPr>
            <a:r>
              <a:rPr lang="en" sz="1800">
                <a:solidFill>
                  <a:schemeClr val="dk1"/>
                </a:solidFill>
                <a:latin typeface="Georgia"/>
                <a:ea typeface="Georgia"/>
                <a:cs typeface="Georgia"/>
                <a:sym typeface="Georgia"/>
              </a:rPr>
              <a:t>Only take into account the loss caused by the real elements</a:t>
            </a:r>
            <a:endParaRPr sz="1800">
              <a:solidFill>
                <a:schemeClr val="dk1"/>
              </a:solidFill>
              <a:latin typeface="Georgia"/>
              <a:ea typeface="Georgia"/>
              <a:cs typeface="Georgia"/>
              <a:sym typeface="Georgia"/>
            </a:endParaRPr>
          </a:p>
          <a:p>
            <a:pPr indent="0" lvl="0" marL="0">
              <a:spcBef>
                <a:spcPts val="0"/>
              </a:spcBef>
              <a:spcAft>
                <a:spcPts val="0"/>
              </a:spcAft>
              <a:buNone/>
            </a:pPr>
            <a:r>
              <a:t/>
            </a:r>
            <a:endParaRPr sz="1800">
              <a:solidFill>
                <a:schemeClr val="dk1"/>
              </a:solidFill>
              <a:latin typeface="Georgia"/>
              <a:ea typeface="Georgia"/>
              <a:cs typeface="Georgia"/>
              <a:sym typeface="Georgia"/>
            </a:endParaRPr>
          </a:p>
          <a:p>
            <a:pPr indent="0" lvl="0" marL="0" rtl="0">
              <a:spcBef>
                <a:spcPts val="0"/>
              </a:spcBef>
              <a:spcAft>
                <a:spcPts val="0"/>
              </a:spcAft>
              <a:buNone/>
            </a:pPr>
            <a:r>
              <a:t/>
            </a:r>
            <a:endParaRPr sz="1800">
              <a:solidFill>
                <a:schemeClr val="dk1"/>
              </a:solidFill>
              <a:latin typeface="Georgia"/>
              <a:ea typeface="Georgia"/>
              <a:cs typeface="Georgia"/>
              <a:sym typeface="Georgia"/>
            </a:endParaRPr>
          </a:p>
          <a:p>
            <a:pPr indent="0" lvl="0" marL="0" rtl="0">
              <a:spcBef>
                <a:spcPts val="0"/>
              </a:spcBef>
              <a:spcAft>
                <a:spcPts val="0"/>
              </a:spcAft>
              <a:buNone/>
            </a:pPr>
            <a:r>
              <a:rPr lang="en" sz="1600">
                <a:solidFill>
                  <a:schemeClr val="dk1"/>
                </a:solidFill>
                <a:latin typeface="Consolas"/>
                <a:ea typeface="Consolas"/>
                <a:cs typeface="Consolas"/>
                <a:sym typeface="Consolas"/>
              </a:rPr>
              <a:t>full_loss = tf.nn.softmax_cross_entropy_with_logits(preds, labels)</a:t>
            </a:r>
            <a:endParaRPr sz="1600">
              <a:solidFill>
                <a:schemeClr val="dk1"/>
              </a:solidFill>
              <a:latin typeface="Consolas"/>
              <a:ea typeface="Consolas"/>
              <a:cs typeface="Consolas"/>
              <a:sym typeface="Consolas"/>
            </a:endParaRPr>
          </a:p>
          <a:p>
            <a:pPr indent="0" lvl="0" marL="0" rtl="0">
              <a:spcBef>
                <a:spcPts val="0"/>
              </a:spcBef>
              <a:spcAft>
                <a:spcPts val="0"/>
              </a:spcAft>
              <a:buNone/>
            </a:pPr>
            <a:r>
              <a:rPr lang="en" sz="1600">
                <a:solidFill>
                  <a:schemeClr val="dk1"/>
                </a:solidFill>
                <a:latin typeface="Consolas"/>
                <a:ea typeface="Consolas"/>
                <a:cs typeface="Consolas"/>
                <a:sym typeface="Consolas"/>
              </a:rPr>
              <a:t>loss = tf.reduce_mean(tf.boolean_mask(full_loss, mask))</a:t>
            </a:r>
            <a:endParaRPr sz="1600">
              <a:solidFill>
                <a:schemeClr val="dk1"/>
              </a:solidFill>
              <a:latin typeface="Consolas"/>
              <a:ea typeface="Consolas"/>
              <a:cs typeface="Consolas"/>
              <a:sym typeface="Consolas"/>
            </a:endParaRPr>
          </a:p>
          <a:p>
            <a:pPr indent="0" lvl="0" marL="0" rtl="0">
              <a:spcBef>
                <a:spcPts val="0"/>
              </a:spcBef>
              <a:spcAft>
                <a:spcPts val="0"/>
              </a:spcAft>
              <a:buNone/>
            </a:pPr>
            <a:r>
              <a:t/>
            </a:r>
            <a:endParaRPr sz="1800">
              <a:solidFill>
                <a:schemeClr val="dk1"/>
              </a:solidFill>
              <a:latin typeface="Georgia"/>
              <a:ea typeface="Georgia"/>
              <a:cs typeface="Georgia"/>
              <a:sym typeface="Georgia"/>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5" name="Shape 555"/>
        <p:cNvGrpSpPr/>
        <p:nvPr/>
      </p:nvGrpSpPr>
      <p:grpSpPr>
        <a:xfrm>
          <a:off x="0" y="0"/>
          <a:ext cx="0" cy="0"/>
          <a:chOff x="0" y="0"/>
          <a:chExt cx="0" cy="0"/>
        </a:xfrm>
      </p:grpSpPr>
      <p:sp>
        <p:nvSpPr>
          <p:cNvPr id="556" name="Shape 556"/>
          <p:cNvSpPr txBox="1"/>
          <p:nvPr>
            <p:ph type="title"/>
          </p:nvPr>
        </p:nvSpPr>
        <p:spPr>
          <a:xfrm>
            <a:off x="608274" y="236450"/>
            <a:ext cx="8092800" cy="75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Padded/truncated sequence length</a:t>
            </a:r>
            <a:endParaRPr b="1">
              <a:latin typeface="Georgia"/>
              <a:ea typeface="Georgia"/>
              <a:cs typeface="Georgia"/>
              <a:sym typeface="Georgia"/>
            </a:endParaRPr>
          </a:p>
        </p:txBody>
      </p:sp>
      <p:sp>
        <p:nvSpPr>
          <p:cNvPr id="557" name="Shape 55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558" name="Shape 558"/>
          <p:cNvSpPr txBox="1"/>
          <p:nvPr/>
        </p:nvSpPr>
        <p:spPr>
          <a:xfrm>
            <a:off x="547775" y="1189475"/>
            <a:ext cx="8153400" cy="31881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chemeClr val="dk1"/>
                </a:solidFill>
                <a:latin typeface="Georgia"/>
                <a:ea typeface="Georgia"/>
                <a:cs typeface="Georgia"/>
                <a:sym typeface="Georgia"/>
              </a:rPr>
              <a:t>Approach 2: </a:t>
            </a:r>
            <a:endParaRPr sz="1800">
              <a:solidFill>
                <a:schemeClr val="dk1"/>
              </a:solidFill>
              <a:latin typeface="Georgia"/>
              <a:ea typeface="Georgia"/>
              <a:cs typeface="Georgia"/>
              <a:sym typeface="Georgia"/>
            </a:endParaRPr>
          </a:p>
          <a:p>
            <a:pPr indent="0" lvl="0" marL="0" rtl="0">
              <a:spcBef>
                <a:spcPts val="0"/>
              </a:spcBef>
              <a:spcAft>
                <a:spcPts val="0"/>
              </a:spcAft>
              <a:buNone/>
            </a:pPr>
            <a:r>
              <a:t/>
            </a:r>
            <a:endParaRPr sz="1800">
              <a:solidFill>
                <a:schemeClr val="dk1"/>
              </a:solidFill>
              <a:latin typeface="Georgia"/>
              <a:ea typeface="Georgia"/>
              <a:cs typeface="Georgia"/>
              <a:sym typeface="Georgia"/>
            </a:endParaRPr>
          </a:p>
          <a:p>
            <a:pPr indent="-342900" lvl="0" marL="457200" rtl="0">
              <a:spcBef>
                <a:spcPts val="0"/>
              </a:spcBef>
              <a:spcAft>
                <a:spcPts val="0"/>
              </a:spcAft>
              <a:buClr>
                <a:schemeClr val="dk1"/>
              </a:buClr>
              <a:buSzPts val="1800"/>
              <a:buFont typeface="Georgia"/>
              <a:buChar char="●"/>
            </a:pPr>
            <a:r>
              <a:rPr lang="en" sz="1800">
                <a:solidFill>
                  <a:schemeClr val="dk1"/>
                </a:solidFill>
                <a:latin typeface="Georgia"/>
                <a:ea typeface="Georgia"/>
                <a:cs typeface="Georgia"/>
                <a:sym typeface="Georgia"/>
              </a:rPr>
              <a:t>Let your model know the real sequence length so it only predict the labels for the real tokens</a:t>
            </a:r>
            <a:endParaRPr sz="1800">
              <a:solidFill>
                <a:schemeClr val="dk1"/>
              </a:solidFill>
              <a:latin typeface="Georgia"/>
              <a:ea typeface="Georgia"/>
              <a:cs typeface="Georgia"/>
              <a:sym typeface="Georgia"/>
            </a:endParaRPr>
          </a:p>
          <a:p>
            <a:pPr indent="0" lvl="0" marL="0" rtl="0">
              <a:spcBef>
                <a:spcPts val="0"/>
              </a:spcBef>
              <a:spcAft>
                <a:spcPts val="0"/>
              </a:spcAft>
              <a:buNone/>
            </a:pPr>
            <a:r>
              <a:t/>
            </a:r>
            <a:endParaRPr sz="1800">
              <a:solidFill>
                <a:schemeClr val="dk1"/>
              </a:solidFill>
              <a:latin typeface="Georgia"/>
              <a:ea typeface="Georgia"/>
              <a:cs typeface="Georgia"/>
              <a:sym typeface="Georgia"/>
            </a:endParaRPr>
          </a:p>
          <a:p>
            <a:pPr indent="0" lvl="0" marL="0" rtl="0">
              <a:spcBef>
                <a:spcPts val="0"/>
              </a:spcBef>
              <a:spcAft>
                <a:spcPts val="0"/>
              </a:spcAft>
              <a:buNone/>
            </a:pPr>
            <a:r>
              <a:t/>
            </a:r>
            <a:endParaRPr sz="1800">
              <a:solidFill>
                <a:schemeClr val="dk1"/>
              </a:solidFill>
              <a:latin typeface="Georgia"/>
              <a:ea typeface="Georgia"/>
              <a:cs typeface="Georgia"/>
              <a:sym typeface="Georgia"/>
            </a:endParaRPr>
          </a:p>
          <a:p>
            <a:pPr indent="0" lvl="0" marL="0">
              <a:spcBef>
                <a:spcPts val="0"/>
              </a:spcBef>
              <a:spcAft>
                <a:spcPts val="0"/>
              </a:spcAft>
              <a:buNone/>
            </a:pPr>
            <a:r>
              <a:rPr lang="en" sz="1600">
                <a:solidFill>
                  <a:schemeClr val="dk1"/>
                </a:solidFill>
                <a:latin typeface="Consolas"/>
                <a:ea typeface="Consolas"/>
                <a:cs typeface="Consolas"/>
                <a:sym typeface="Consolas"/>
              </a:rPr>
              <a:t>cell = tf.nn.rnn_cell.GRUCell(hidden_size)</a:t>
            </a:r>
            <a:endParaRPr sz="1600">
              <a:solidFill>
                <a:schemeClr val="dk1"/>
              </a:solidFill>
              <a:latin typeface="Consolas"/>
              <a:ea typeface="Consolas"/>
              <a:cs typeface="Consolas"/>
              <a:sym typeface="Consolas"/>
            </a:endParaRPr>
          </a:p>
          <a:p>
            <a:pPr indent="0" lvl="0" marL="0">
              <a:spcBef>
                <a:spcPts val="0"/>
              </a:spcBef>
              <a:spcAft>
                <a:spcPts val="0"/>
              </a:spcAft>
              <a:buNone/>
            </a:pPr>
            <a:r>
              <a:rPr lang="en" sz="1600">
                <a:solidFill>
                  <a:schemeClr val="dk1"/>
                </a:solidFill>
                <a:latin typeface="Consolas"/>
                <a:ea typeface="Consolas"/>
                <a:cs typeface="Consolas"/>
                <a:sym typeface="Consolas"/>
              </a:rPr>
              <a:t>rnn_cells = tf.nn.rnn_cell.MultiRNNCell([cell] * num_layers)</a:t>
            </a:r>
            <a:endParaRPr sz="1600">
              <a:solidFill>
                <a:schemeClr val="dk1"/>
              </a:solidFill>
              <a:latin typeface="Consolas"/>
              <a:ea typeface="Consolas"/>
              <a:cs typeface="Consolas"/>
              <a:sym typeface="Consolas"/>
            </a:endParaRPr>
          </a:p>
          <a:p>
            <a:pPr indent="0" lvl="0" marL="0">
              <a:spcBef>
                <a:spcPts val="0"/>
              </a:spcBef>
              <a:spcAft>
                <a:spcPts val="0"/>
              </a:spcAft>
              <a:buNone/>
            </a:pPr>
            <a:r>
              <a:rPr lang="en" sz="1600">
                <a:solidFill>
                  <a:schemeClr val="dk1"/>
                </a:solidFill>
                <a:highlight>
                  <a:schemeClr val="accent3"/>
                </a:highlight>
                <a:latin typeface="Consolas"/>
                <a:ea typeface="Consolas"/>
                <a:cs typeface="Consolas"/>
                <a:sym typeface="Consolas"/>
              </a:rPr>
              <a:t>tf.reduce_sum(tf.reduce_max(tf.sign(seq), 2), 1)</a:t>
            </a:r>
            <a:endParaRPr sz="1600">
              <a:solidFill>
                <a:schemeClr val="dk1"/>
              </a:solidFill>
              <a:highlight>
                <a:schemeClr val="accent3"/>
              </a:highlight>
              <a:latin typeface="Consolas"/>
              <a:ea typeface="Consolas"/>
              <a:cs typeface="Consolas"/>
              <a:sym typeface="Consolas"/>
            </a:endParaRPr>
          </a:p>
          <a:p>
            <a:pPr indent="0" lvl="0" marL="0" rtl="0">
              <a:spcBef>
                <a:spcPts val="0"/>
              </a:spcBef>
              <a:spcAft>
                <a:spcPts val="0"/>
              </a:spcAft>
              <a:buNone/>
            </a:pPr>
            <a:r>
              <a:rPr lang="en" sz="1600">
                <a:solidFill>
                  <a:schemeClr val="dk1"/>
                </a:solidFill>
                <a:latin typeface="Consolas"/>
                <a:ea typeface="Consolas"/>
                <a:cs typeface="Consolas"/>
                <a:sym typeface="Consolas"/>
              </a:rPr>
              <a:t>output, out_state = tf.nn.dynamic_rnn(cell, seq, </a:t>
            </a:r>
            <a:r>
              <a:rPr lang="en" sz="1600">
                <a:solidFill>
                  <a:schemeClr val="dk1"/>
                </a:solidFill>
                <a:highlight>
                  <a:schemeClr val="accent3"/>
                </a:highlight>
                <a:latin typeface="Consolas"/>
                <a:ea typeface="Consolas"/>
                <a:cs typeface="Consolas"/>
                <a:sym typeface="Consolas"/>
              </a:rPr>
              <a:t>length</a:t>
            </a:r>
            <a:r>
              <a:rPr lang="en" sz="1600">
                <a:solidFill>
                  <a:schemeClr val="dk1"/>
                </a:solidFill>
                <a:latin typeface="Consolas"/>
                <a:ea typeface="Consolas"/>
                <a:cs typeface="Consolas"/>
                <a:sym typeface="Consolas"/>
              </a:rPr>
              <a:t>, initial_state)</a:t>
            </a:r>
            <a:endParaRPr sz="1600">
              <a:solidFill>
                <a:schemeClr val="dk1"/>
              </a:solidFill>
              <a:latin typeface="Consolas"/>
              <a:ea typeface="Consolas"/>
              <a:cs typeface="Consolas"/>
              <a:sym typeface="Consolas"/>
            </a:endParaRPr>
          </a:p>
          <a:p>
            <a:pPr indent="0" lvl="0" marL="0" rtl="0">
              <a:spcBef>
                <a:spcPts val="0"/>
              </a:spcBef>
              <a:spcAft>
                <a:spcPts val="0"/>
              </a:spcAft>
              <a:buNone/>
            </a:pPr>
            <a:r>
              <a:t/>
            </a:r>
            <a:endParaRPr sz="1800">
              <a:solidFill>
                <a:schemeClr val="dk1"/>
              </a:solidFill>
              <a:latin typeface="Georgia"/>
              <a:ea typeface="Georgia"/>
              <a:cs typeface="Georgia"/>
              <a:sym typeface="Georgia"/>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2" name="Shape 562"/>
        <p:cNvGrpSpPr/>
        <p:nvPr/>
      </p:nvGrpSpPr>
      <p:grpSpPr>
        <a:xfrm>
          <a:off x="0" y="0"/>
          <a:ext cx="0" cy="0"/>
          <a:chOff x="0" y="0"/>
          <a:chExt cx="0" cy="0"/>
        </a:xfrm>
      </p:grpSpPr>
      <p:sp>
        <p:nvSpPr>
          <p:cNvPr id="563" name="Shape 563"/>
          <p:cNvSpPr txBox="1"/>
          <p:nvPr>
            <p:ph type="ctrTitle"/>
          </p:nvPr>
        </p:nvSpPr>
        <p:spPr>
          <a:xfrm>
            <a:off x="499500" y="2284300"/>
            <a:ext cx="8145000" cy="11400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latin typeface="Georgia"/>
                <a:ea typeface="Georgia"/>
                <a:cs typeface="Georgia"/>
                <a:sym typeface="Georgia"/>
              </a:rPr>
              <a:t>Tips and Tricks</a:t>
            </a:r>
            <a:endParaRPr>
              <a:latin typeface="Georgia"/>
              <a:ea typeface="Georgia"/>
              <a:cs typeface="Georgia"/>
              <a:sym typeface="Georgia"/>
            </a:endParaRPr>
          </a:p>
        </p:txBody>
      </p:sp>
      <p:sp>
        <p:nvSpPr>
          <p:cNvPr id="564" name="Shape 56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solidFill>
                  <a:schemeClr val="lt2"/>
                </a:solidFill>
              </a:rPr>
              <a:t>‹#›</a:t>
            </a:fld>
            <a:endParaRPr>
              <a:solidFill>
                <a:schemeClr val="lt2"/>
              </a:solidFill>
            </a:endParaRPr>
          </a:p>
        </p:txBody>
      </p:sp>
      <p:pic>
        <p:nvPicPr>
          <p:cNvPr id="565" name="Shape 565"/>
          <p:cNvPicPr preferRelativeResize="0"/>
          <p:nvPr/>
        </p:nvPicPr>
        <p:blipFill>
          <a:blip r:embed="rId3">
            <a:alphaModFix/>
          </a:blip>
          <a:stretch>
            <a:fillRect/>
          </a:stretch>
        </p:blipFill>
        <p:spPr>
          <a:xfrm>
            <a:off x="3809450" y="598975"/>
            <a:ext cx="1163600" cy="1468800"/>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9" name="Shape 569"/>
        <p:cNvGrpSpPr/>
        <p:nvPr/>
      </p:nvGrpSpPr>
      <p:grpSpPr>
        <a:xfrm>
          <a:off x="0" y="0"/>
          <a:ext cx="0" cy="0"/>
          <a:chOff x="0" y="0"/>
          <a:chExt cx="0" cy="0"/>
        </a:xfrm>
      </p:grpSpPr>
      <p:sp>
        <p:nvSpPr>
          <p:cNvPr id="570" name="Shape 570"/>
          <p:cNvSpPr txBox="1"/>
          <p:nvPr>
            <p:ph type="title"/>
          </p:nvPr>
        </p:nvSpPr>
        <p:spPr>
          <a:xfrm>
            <a:off x="608274" y="236450"/>
            <a:ext cx="8092800" cy="75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Vanishing Gradients</a:t>
            </a:r>
            <a:endParaRPr b="1">
              <a:latin typeface="Georgia"/>
              <a:ea typeface="Georgia"/>
              <a:cs typeface="Georgia"/>
              <a:sym typeface="Georgia"/>
            </a:endParaRPr>
          </a:p>
        </p:txBody>
      </p:sp>
      <p:sp>
        <p:nvSpPr>
          <p:cNvPr id="571" name="Shape 57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572" name="Shape 572"/>
          <p:cNvSpPr txBox="1"/>
          <p:nvPr/>
        </p:nvSpPr>
        <p:spPr>
          <a:xfrm>
            <a:off x="547775" y="1189475"/>
            <a:ext cx="8153400" cy="36051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chemeClr val="dk1"/>
                </a:solidFill>
                <a:latin typeface="Georgia"/>
                <a:ea typeface="Georgia"/>
                <a:cs typeface="Georgia"/>
                <a:sym typeface="Georgia"/>
              </a:rPr>
              <a:t>Use different activation units:</a:t>
            </a:r>
            <a:endParaRPr sz="1800">
              <a:solidFill>
                <a:schemeClr val="dk1"/>
              </a:solidFill>
              <a:latin typeface="Georgia"/>
              <a:ea typeface="Georgia"/>
              <a:cs typeface="Georgia"/>
              <a:sym typeface="Georgia"/>
            </a:endParaRPr>
          </a:p>
          <a:p>
            <a:pPr indent="-342900" lvl="0" marL="457200" rtl="0">
              <a:spcBef>
                <a:spcPts val="0"/>
              </a:spcBef>
              <a:spcAft>
                <a:spcPts val="0"/>
              </a:spcAft>
              <a:buClr>
                <a:schemeClr val="dk1"/>
              </a:buClr>
              <a:buSzPts val="1800"/>
              <a:buFont typeface="Consolas"/>
              <a:buChar char="●"/>
            </a:pPr>
            <a:r>
              <a:rPr lang="en" sz="1800">
                <a:solidFill>
                  <a:schemeClr val="dk1"/>
                </a:solidFill>
                <a:latin typeface="Consolas"/>
                <a:ea typeface="Consolas"/>
                <a:cs typeface="Consolas"/>
                <a:sym typeface="Consolas"/>
              </a:rPr>
              <a:t>tf.nn.relu</a:t>
            </a:r>
            <a:endParaRPr sz="1800">
              <a:solidFill>
                <a:schemeClr val="dk1"/>
              </a:solidFill>
              <a:latin typeface="Consolas"/>
              <a:ea typeface="Consolas"/>
              <a:cs typeface="Consolas"/>
              <a:sym typeface="Consolas"/>
            </a:endParaRPr>
          </a:p>
          <a:p>
            <a:pPr indent="-342900" lvl="0" marL="457200" rtl="0">
              <a:spcBef>
                <a:spcPts val="0"/>
              </a:spcBef>
              <a:spcAft>
                <a:spcPts val="0"/>
              </a:spcAft>
              <a:buClr>
                <a:schemeClr val="dk1"/>
              </a:buClr>
              <a:buSzPts val="1800"/>
              <a:buFont typeface="Consolas"/>
              <a:buChar char="●"/>
            </a:pPr>
            <a:r>
              <a:rPr lang="en" sz="1800">
                <a:solidFill>
                  <a:schemeClr val="dk1"/>
                </a:solidFill>
                <a:latin typeface="Consolas"/>
                <a:ea typeface="Consolas"/>
                <a:cs typeface="Consolas"/>
                <a:sym typeface="Consolas"/>
              </a:rPr>
              <a:t>tf.nn.relu6</a:t>
            </a:r>
            <a:endParaRPr sz="1800">
              <a:solidFill>
                <a:schemeClr val="dk1"/>
              </a:solidFill>
              <a:latin typeface="Consolas"/>
              <a:ea typeface="Consolas"/>
              <a:cs typeface="Consolas"/>
              <a:sym typeface="Consolas"/>
            </a:endParaRPr>
          </a:p>
          <a:p>
            <a:pPr indent="-342900" lvl="0" marL="457200" rtl="0">
              <a:spcBef>
                <a:spcPts val="0"/>
              </a:spcBef>
              <a:spcAft>
                <a:spcPts val="0"/>
              </a:spcAft>
              <a:buClr>
                <a:schemeClr val="dk1"/>
              </a:buClr>
              <a:buSzPts val="1800"/>
              <a:buFont typeface="Consolas"/>
              <a:buChar char="●"/>
            </a:pPr>
            <a:r>
              <a:rPr lang="en" sz="1800">
                <a:solidFill>
                  <a:schemeClr val="dk1"/>
                </a:solidFill>
                <a:latin typeface="Consolas"/>
                <a:ea typeface="Consolas"/>
                <a:cs typeface="Consolas"/>
                <a:sym typeface="Consolas"/>
              </a:rPr>
              <a:t>tf.nn.crelu</a:t>
            </a:r>
            <a:endParaRPr sz="1800">
              <a:solidFill>
                <a:schemeClr val="dk1"/>
              </a:solidFill>
              <a:latin typeface="Consolas"/>
              <a:ea typeface="Consolas"/>
              <a:cs typeface="Consolas"/>
              <a:sym typeface="Consolas"/>
            </a:endParaRPr>
          </a:p>
          <a:p>
            <a:pPr indent="-342900" lvl="0" marL="457200" rtl="0">
              <a:spcBef>
                <a:spcPts val="0"/>
              </a:spcBef>
              <a:spcAft>
                <a:spcPts val="0"/>
              </a:spcAft>
              <a:buClr>
                <a:schemeClr val="dk1"/>
              </a:buClr>
              <a:buSzPts val="1800"/>
              <a:buFont typeface="Consolas"/>
              <a:buChar char="●"/>
            </a:pPr>
            <a:r>
              <a:rPr lang="en" sz="1800">
                <a:solidFill>
                  <a:schemeClr val="dk1"/>
                </a:solidFill>
                <a:latin typeface="Consolas"/>
                <a:ea typeface="Consolas"/>
                <a:cs typeface="Consolas"/>
                <a:sym typeface="Consolas"/>
              </a:rPr>
              <a:t>tf.nn.elu</a:t>
            </a:r>
            <a:endParaRPr sz="1800">
              <a:solidFill>
                <a:schemeClr val="dk1"/>
              </a:solidFill>
              <a:latin typeface="Consolas"/>
              <a:ea typeface="Consolas"/>
              <a:cs typeface="Consolas"/>
              <a:sym typeface="Consolas"/>
            </a:endParaRPr>
          </a:p>
          <a:p>
            <a:pPr indent="0" lvl="0" marL="0" rtl="0">
              <a:spcBef>
                <a:spcPts val="0"/>
              </a:spcBef>
              <a:spcAft>
                <a:spcPts val="0"/>
              </a:spcAft>
              <a:buNone/>
            </a:pPr>
            <a:r>
              <a:t/>
            </a:r>
            <a:endParaRPr sz="1800">
              <a:solidFill>
                <a:schemeClr val="dk1"/>
              </a:solidFill>
              <a:latin typeface="Consolas"/>
              <a:ea typeface="Consolas"/>
              <a:cs typeface="Consolas"/>
              <a:sym typeface="Consolas"/>
            </a:endParaRPr>
          </a:p>
          <a:p>
            <a:pPr indent="0" lvl="0" marL="0" rtl="0">
              <a:spcBef>
                <a:spcPts val="0"/>
              </a:spcBef>
              <a:spcAft>
                <a:spcPts val="0"/>
              </a:spcAft>
              <a:buNone/>
            </a:pPr>
            <a:r>
              <a:rPr lang="en" sz="1800">
                <a:solidFill>
                  <a:schemeClr val="dk1"/>
                </a:solidFill>
                <a:latin typeface="Consolas"/>
                <a:ea typeface="Consolas"/>
                <a:cs typeface="Consolas"/>
                <a:sym typeface="Consolas"/>
              </a:rPr>
              <a:t>In addition to:</a:t>
            </a:r>
            <a:endParaRPr sz="1800">
              <a:solidFill>
                <a:schemeClr val="dk1"/>
              </a:solidFill>
              <a:latin typeface="Consolas"/>
              <a:ea typeface="Consolas"/>
              <a:cs typeface="Consolas"/>
              <a:sym typeface="Consolas"/>
            </a:endParaRPr>
          </a:p>
          <a:p>
            <a:pPr indent="-342900" lvl="0" marL="457200" rtl="0">
              <a:spcBef>
                <a:spcPts val="0"/>
              </a:spcBef>
              <a:spcAft>
                <a:spcPts val="0"/>
              </a:spcAft>
              <a:buClr>
                <a:schemeClr val="dk1"/>
              </a:buClr>
              <a:buSzPts val="1800"/>
              <a:buFont typeface="Consolas"/>
              <a:buChar char="●"/>
            </a:pPr>
            <a:r>
              <a:rPr lang="en" sz="1800">
                <a:solidFill>
                  <a:schemeClr val="dk1"/>
                </a:solidFill>
                <a:latin typeface="Consolas"/>
                <a:ea typeface="Consolas"/>
                <a:cs typeface="Consolas"/>
                <a:sym typeface="Consolas"/>
              </a:rPr>
              <a:t>tf.nn.softplus</a:t>
            </a:r>
            <a:endParaRPr sz="1800">
              <a:solidFill>
                <a:schemeClr val="dk1"/>
              </a:solidFill>
              <a:latin typeface="Consolas"/>
              <a:ea typeface="Consolas"/>
              <a:cs typeface="Consolas"/>
              <a:sym typeface="Consolas"/>
            </a:endParaRPr>
          </a:p>
          <a:p>
            <a:pPr indent="-342900" lvl="0" marL="457200" rtl="0">
              <a:spcBef>
                <a:spcPts val="0"/>
              </a:spcBef>
              <a:spcAft>
                <a:spcPts val="0"/>
              </a:spcAft>
              <a:buClr>
                <a:schemeClr val="dk1"/>
              </a:buClr>
              <a:buSzPts val="1800"/>
              <a:buFont typeface="Consolas"/>
              <a:buChar char="●"/>
            </a:pPr>
            <a:r>
              <a:rPr lang="en" sz="1800">
                <a:solidFill>
                  <a:schemeClr val="dk1"/>
                </a:solidFill>
                <a:latin typeface="Consolas"/>
                <a:ea typeface="Consolas"/>
                <a:cs typeface="Consolas"/>
                <a:sym typeface="Consolas"/>
              </a:rPr>
              <a:t>tf.nn.softsign</a:t>
            </a:r>
            <a:endParaRPr sz="1800">
              <a:solidFill>
                <a:schemeClr val="dk1"/>
              </a:solidFill>
              <a:latin typeface="Consolas"/>
              <a:ea typeface="Consolas"/>
              <a:cs typeface="Consolas"/>
              <a:sym typeface="Consolas"/>
            </a:endParaRPr>
          </a:p>
          <a:p>
            <a:pPr indent="-342900" lvl="0" marL="457200" rtl="0">
              <a:spcBef>
                <a:spcPts val="0"/>
              </a:spcBef>
              <a:spcAft>
                <a:spcPts val="0"/>
              </a:spcAft>
              <a:buClr>
                <a:schemeClr val="dk1"/>
              </a:buClr>
              <a:buSzPts val="1800"/>
              <a:buFont typeface="Consolas"/>
              <a:buChar char="●"/>
            </a:pPr>
            <a:r>
              <a:rPr lang="en" sz="1800">
                <a:solidFill>
                  <a:schemeClr val="dk1"/>
                </a:solidFill>
                <a:latin typeface="Consolas"/>
                <a:ea typeface="Consolas"/>
                <a:cs typeface="Consolas"/>
                <a:sym typeface="Consolas"/>
              </a:rPr>
              <a:t>tf.nn.bias_add</a:t>
            </a:r>
            <a:endParaRPr sz="1800">
              <a:solidFill>
                <a:schemeClr val="dk1"/>
              </a:solidFill>
              <a:latin typeface="Consolas"/>
              <a:ea typeface="Consolas"/>
              <a:cs typeface="Consolas"/>
              <a:sym typeface="Consolas"/>
            </a:endParaRPr>
          </a:p>
          <a:p>
            <a:pPr indent="-342900" lvl="0" marL="457200" rtl="0">
              <a:spcBef>
                <a:spcPts val="0"/>
              </a:spcBef>
              <a:spcAft>
                <a:spcPts val="0"/>
              </a:spcAft>
              <a:buClr>
                <a:schemeClr val="dk1"/>
              </a:buClr>
              <a:buSzPts val="1800"/>
              <a:buFont typeface="Consolas"/>
              <a:buChar char="●"/>
            </a:pPr>
            <a:r>
              <a:rPr lang="en" sz="1800">
                <a:solidFill>
                  <a:schemeClr val="dk1"/>
                </a:solidFill>
                <a:latin typeface="Consolas"/>
                <a:ea typeface="Consolas"/>
                <a:cs typeface="Consolas"/>
                <a:sym typeface="Consolas"/>
              </a:rPr>
              <a:t>tf.sigmoid</a:t>
            </a:r>
            <a:endParaRPr sz="1800">
              <a:solidFill>
                <a:schemeClr val="dk1"/>
              </a:solidFill>
              <a:latin typeface="Consolas"/>
              <a:ea typeface="Consolas"/>
              <a:cs typeface="Consolas"/>
              <a:sym typeface="Consolas"/>
            </a:endParaRPr>
          </a:p>
          <a:p>
            <a:pPr indent="-342900" lvl="0" marL="457200" rtl="0">
              <a:spcBef>
                <a:spcPts val="0"/>
              </a:spcBef>
              <a:spcAft>
                <a:spcPts val="0"/>
              </a:spcAft>
              <a:buClr>
                <a:schemeClr val="dk1"/>
              </a:buClr>
              <a:buSzPts val="1800"/>
              <a:buFont typeface="Consolas"/>
              <a:buChar char="●"/>
            </a:pPr>
            <a:r>
              <a:rPr lang="en" sz="1800">
                <a:solidFill>
                  <a:schemeClr val="dk1"/>
                </a:solidFill>
                <a:latin typeface="Consolas"/>
                <a:ea typeface="Consolas"/>
                <a:cs typeface="Consolas"/>
                <a:sym typeface="Consolas"/>
              </a:rPr>
              <a:t>tf.tanh</a:t>
            </a:r>
            <a:endParaRPr sz="1800">
              <a:solidFill>
                <a:schemeClr val="dk1"/>
              </a:solidFill>
              <a:latin typeface="Consolas"/>
              <a:ea typeface="Consolas"/>
              <a:cs typeface="Consolas"/>
              <a:sym typeface="Consolas"/>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6" name="Shape 576"/>
        <p:cNvGrpSpPr/>
        <p:nvPr/>
      </p:nvGrpSpPr>
      <p:grpSpPr>
        <a:xfrm>
          <a:off x="0" y="0"/>
          <a:ext cx="0" cy="0"/>
          <a:chOff x="0" y="0"/>
          <a:chExt cx="0" cy="0"/>
        </a:xfrm>
      </p:grpSpPr>
      <p:sp>
        <p:nvSpPr>
          <p:cNvPr id="577" name="Shape 577"/>
          <p:cNvSpPr txBox="1"/>
          <p:nvPr>
            <p:ph type="title"/>
          </p:nvPr>
        </p:nvSpPr>
        <p:spPr>
          <a:xfrm>
            <a:off x="608274" y="236450"/>
            <a:ext cx="8092800" cy="75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Exploding Gradients</a:t>
            </a:r>
            <a:endParaRPr b="1">
              <a:latin typeface="Georgia"/>
              <a:ea typeface="Georgia"/>
              <a:cs typeface="Georgia"/>
              <a:sym typeface="Georgia"/>
            </a:endParaRPr>
          </a:p>
        </p:txBody>
      </p:sp>
      <p:sp>
        <p:nvSpPr>
          <p:cNvPr id="578" name="Shape 57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579" name="Shape 579"/>
          <p:cNvSpPr txBox="1"/>
          <p:nvPr/>
        </p:nvSpPr>
        <p:spPr>
          <a:xfrm>
            <a:off x="547775" y="1189475"/>
            <a:ext cx="8153400" cy="36051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chemeClr val="dk1"/>
                </a:solidFill>
                <a:latin typeface="Georgia"/>
                <a:ea typeface="Georgia"/>
                <a:cs typeface="Georgia"/>
                <a:sym typeface="Georgia"/>
              </a:rPr>
              <a:t>Clip gradients with tf.clip_by_global_norm</a:t>
            </a:r>
            <a:endParaRPr sz="1800">
              <a:solidFill>
                <a:schemeClr val="dk1"/>
              </a:solidFill>
              <a:latin typeface="Georgia"/>
              <a:ea typeface="Georgia"/>
              <a:cs typeface="Georgia"/>
              <a:sym typeface="Georgia"/>
            </a:endParaRPr>
          </a:p>
          <a:p>
            <a:pPr indent="0" lvl="0" marL="0" rtl="0">
              <a:spcBef>
                <a:spcPts val="0"/>
              </a:spcBef>
              <a:spcAft>
                <a:spcPts val="0"/>
              </a:spcAft>
              <a:buNone/>
            </a:pPr>
            <a:r>
              <a:t/>
            </a:r>
            <a:endParaRPr sz="1800">
              <a:solidFill>
                <a:schemeClr val="dk1"/>
              </a:solidFill>
              <a:latin typeface="Consolas"/>
              <a:ea typeface="Consolas"/>
              <a:cs typeface="Consolas"/>
              <a:sym typeface="Consolas"/>
            </a:endParaRPr>
          </a:p>
          <a:p>
            <a:pPr indent="0" lvl="0" marL="0" rtl="0">
              <a:spcBef>
                <a:spcPts val="0"/>
              </a:spcBef>
              <a:spcAft>
                <a:spcPts val="0"/>
              </a:spcAft>
              <a:buNone/>
            </a:pPr>
            <a:r>
              <a:t/>
            </a:r>
            <a:endParaRPr sz="1800">
              <a:solidFill>
                <a:schemeClr val="dk1"/>
              </a:solidFill>
              <a:latin typeface="Consolas"/>
              <a:ea typeface="Consolas"/>
              <a:cs typeface="Consolas"/>
              <a:sym typeface="Consolas"/>
            </a:endParaRPr>
          </a:p>
          <a:p>
            <a:pPr indent="0" lvl="0" marL="0" rtl="0">
              <a:spcBef>
                <a:spcPts val="0"/>
              </a:spcBef>
              <a:spcAft>
                <a:spcPts val="0"/>
              </a:spcAft>
              <a:buNone/>
            </a:pPr>
            <a:r>
              <a:rPr lang="en">
                <a:solidFill>
                  <a:schemeClr val="dk1"/>
                </a:solidFill>
                <a:latin typeface="Consolas"/>
                <a:ea typeface="Consolas"/>
                <a:cs typeface="Consolas"/>
                <a:sym typeface="Consolas"/>
              </a:rPr>
              <a:t>gradients = tf.gradients(cost, tf.trainable_variables())</a:t>
            </a:r>
            <a:endParaRPr>
              <a:solidFill>
                <a:schemeClr val="dk1"/>
              </a:solidFill>
              <a:latin typeface="Consolas"/>
              <a:ea typeface="Consolas"/>
              <a:cs typeface="Consolas"/>
              <a:sym typeface="Consolas"/>
            </a:endParaRPr>
          </a:p>
          <a:p>
            <a:pPr indent="0" lvl="0" marL="0" rtl="0">
              <a:spcBef>
                <a:spcPts val="0"/>
              </a:spcBef>
              <a:spcAft>
                <a:spcPts val="0"/>
              </a:spcAft>
              <a:buNone/>
            </a:pPr>
            <a:r>
              <a:t/>
            </a:r>
            <a:endParaRPr>
              <a:solidFill>
                <a:schemeClr val="dk1"/>
              </a:solidFill>
              <a:latin typeface="Consolas"/>
              <a:ea typeface="Consolas"/>
              <a:cs typeface="Consolas"/>
              <a:sym typeface="Consolas"/>
            </a:endParaRPr>
          </a:p>
          <a:p>
            <a:pPr indent="0" lvl="0" marL="0">
              <a:spcBef>
                <a:spcPts val="0"/>
              </a:spcBef>
              <a:spcAft>
                <a:spcPts val="0"/>
              </a:spcAft>
              <a:buNone/>
            </a:pPr>
            <a:r>
              <a:t/>
            </a:r>
            <a:endParaRPr>
              <a:solidFill>
                <a:schemeClr val="dk1"/>
              </a:solidFill>
              <a:latin typeface="Consolas"/>
              <a:ea typeface="Consolas"/>
              <a:cs typeface="Consolas"/>
              <a:sym typeface="Consolas"/>
            </a:endParaRPr>
          </a:p>
          <a:p>
            <a:pPr indent="0" lvl="0" marL="0" rtl="0">
              <a:spcBef>
                <a:spcPts val="0"/>
              </a:spcBef>
              <a:spcAft>
                <a:spcPts val="0"/>
              </a:spcAft>
              <a:buNone/>
            </a:pPr>
            <a:r>
              <a:rPr lang="en">
                <a:solidFill>
                  <a:schemeClr val="dk1"/>
                </a:solidFill>
                <a:latin typeface="Consolas"/>
                <a:ea typeface="Consolas"/>
                <a:cs typeface="Consolas"/>
                <a:sym typeface="Consolas"/>
              </a:rPr>
              <a:t>clipped_gradients, _ = tf.clip_by_global_norm(gradients, max_grad_norm) </a:t>
            </a:r>
            <a:endParaRPr>
              <a:solidFill>
                <a:schemeClr val="dk1"/>
              </a:solidFill>
              <a:latin typeface="Consolas"/>
              <a:ea typeface="Consolas"/>
              <a:cs typeface="Consolas"/>
              <a:sym typeface="Consolas"/>
            </a:endParaRPr>
          </a:p>
          <a:p>
            <a:pPr indent="0" lvl="0" marL="0" rtl="0">
              <a:spcBef>
                <a:spcPts val="0"/>
              </a:spcBef>
              <a:spcAft>
                <a:spcPts val="0"/>
              </a:spcAft>
              <a:buNone/>
            </a:pPr>
            <a:r>
              <a:t/>
            </a:r>
            <a:endParaRPr>
              <a:solidFill>
                <a:schemeClr val="dk1"/>
              </a:solidFill>
              <a:latin typeface="Consolas"/>
              <a:ea typeface="Consolas"/>
              <a:cs typeface="Consolas"/>
              <a:sym typeface="Consolas"/>
            </a:endParaRPr>
          </a:p>
          <a:p>
            <a:pPr indent="0" lvl="0" marL="0">
              <a:spcBef>
                <a:spcPts val="0"/>
              </a:spcBef>
              <a:spcAft>
                <a:spcPts val="0"/>
              </a:spcAft>
              <a:buNone/>
            </a:pPr>
            <a:r>
              <a:t/>
            </a:r>
            <a:endParaRPr>
              <a:solidFill>
                <a:schemeClr val="dk1"/>
              </a:solidFill>
              <a:latin typeface="Consolas"/>
              <a:ea typeface="Consolas"/>
              <a:cs typeface="Consolas"/>
              <a:sym typeface="Consolas"/>
            </a:endParaRPr>
          </a:p>
          <a:p>
            <a:pPr indent="0" lvl="0" marL="0">
              <a:spcBef>
                <a:spcPts val="0"/>
              </a:spcBef>
              <a:spcAft>
                <a:spcPts val="0"/>
              </a:spcAft>
              <a:buNone/>
            </a:pPr>
            <a:r>
              <a:rPr lang="en">
                <a:solidFill>
                  <a:schemeClr val="dk1"/>
                </a:solidFill>
                <a:latin typeface="Consolas"/>
                <a:ea typeface="Consolas"/>
                <a:cs typeface="Consolas"/>
                <a:sym typeface="Consolas"/>
              </a:rPr>
              <a:t>optimizer = tf.train.AdamOptimizer(learning_rate)</a:t>
            </a:r>
            <a:endParaRPr>
              <a:solidFill>
                <a:schemeClr val="dk1"/>
              </a:solidFill>
              <a:latin typeface="Consolas"/>
              <a:ea typeface="Consolas"/>
              <a:cs typeface="Consolas"/>
              <a:sym typeface="Consolas"/>
            </a:endParaRPr>
          </a:p>
          <a:p>
            <a:pPr indent="0" lvl="0" marL="0" rtl="0">
              <a:spcBef>
                <a:spcPts val="0"/>
              </a:spcBef>
              <a:spcAft>
                <a:spcPts val="0"/>
              </a:spcAft>
              <a:buNone/>
            </a:pPr>
            <a:r>
              <a:rPr lang="en">
                <a:solidFill>
                  <a:schemeClr val="dk1"/>
                </a:solidFill>
                <a:latin typeface="Consolas"/>
                <a:ea typeface="Consolas"/>
                <a:cs typeface="Consolas"/>
                <a:sym typeface="Consolas"/>
              </a:rPr>
              <a:t>train_op = optimizer.apply_gradients(zip(gradients, trainables))</a:t>
            </a:r>
            <a:endParaRPr>
              <a:solidFill>
                <a:schemeClr val="dk1"/>
              </a:solidFill>
              <a:latin typeface="Consolas"/>
              <a:ea typeface="Consolas"/>
              <a:cs typeface="Consolas"/>
              <a:sym typeface="Consolas"/>
            </a:endParaRPr>
          </a:p>
          <a:p>
            <a:pPr indent="0" lvl="0" marL="0" rtl="0">
              <a:spcBef>
                <a:spcPts val="0"/>
              </a:spcBef>
              <a:spcAft>
                <a:spcPts val="0"/>
              </a:spcAft>
              <a:buNone/>
            </a:pPr>
            <a:r>
              <a:t/>
            </a:r>
            <a:endParaRPr sz="1800">
              <a:solidFill>
                <a:schemeClr val="dk1"/>
              </a:solidFill>
              <a:latin typeface="Consolas"/>
              <a:ea typeface="Consolas"/>
              <a:cs typeface="Consolas"/>
              <a:sym typeface="Consolas"/>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3" name="Shape 583"/>
        <p:cNvGrpSpPr/>
        <p:nvPr/>
      </p:nvGrpSpPr>
      <p:grpSpPr>
        <a:xfrm>
          <a:off x="0" y="0"/>
          <a:ext cx="0" cy="0"/>
          <a:chOff x="0" y="0"/>
          <a:chExt cx="0" cy="0"/>
        </a:xfrm>
      </p:grpSpPr>
      <p:sp>
        <p:nvSpPr>
          <p:cNvPr id="584" name="Shape 584"/>
          <p:cNvSpPr txBox="1"/>
          <p:nvPr>
            <p:ph type="title"/>
          </p:nvPr>
        </p:nvSpPr>
        <p:spPr>
          <a:xfrm>
            <a:off x="608274" y="236450"/>
            <a:ext cx="8092800" cy="75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Exploding Gradients</a:t>
            </a:r>
            <a:endParaRPr b="1">
              <a:latin typeface="Georgia"/>
              <a:ea typeface="Georgia"/>
              <a:cs typeface="Georgia"/>
              <a:sym typeface="Georgia"/>
            </a:endParaRPr>
          </a:p>
        </p:txBody>
      </p:sp>
      <p:sp>
        <p:nvSpPr>
          <p:cNvPr id="585" name="Shape 58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586" name="Shape 586"/>
          <p:cNvSpPr txBox="1"/>
          <p:nvPr/>
        </p:nvSpPr>
        <p:spPr>
          <a:xfrm>
            <a:off x="547775" y="1189475"/>
            <a:ext cx="8153400" cy="36051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chemeClr val="dk1"/>
                </a:solidFill>
                <a:latin typeface="Georgia"/>
                <a:ea typeface="Georgia"/>
                <a:cs typeface="Georgia"/>
                <a:sym typeface="Georgia"/>
              </a:rPr>
              <a:t>Clip gradients with tf.clip_by_global_norm</a:t>
            </a:r>
            <a:endParaRPr sz="1800">
              <a:solidFill>
                <a:schemeClr val="dk1"/>
              </a:solidFill>
              <a:latin typeface="Georgia"/>
              <a:ea typeface="Georgia"/>
              <a:cs typeface="Georgia"/>
              <a:sym typeface="Georgia"/>
            </a:endParaRPr>
          </a:p>
          <a:p>
            <a:pPr indent="0" lvl="0" marL="0" rtl="0">
              <a:spcBef>
                <a:spcPts val="0"/>
              </a:spcBef>
              <a:spcAft>
                <a:spcPts val="0"/>
              </a:spcAft>
              <a:buNone/>
            </a:pPr>
            <a:r>
              <a:t/>
            </a:r>
            <a:endParaRPr sz="1800">
              <a:solidFill>
                <a:schemeClr val="dk1"/>
              </a:solidFill>
              <a:latin typeface="Consolas"/>
              <a:ea typeface="Consolas"/>
              <a:cs typeface="Consolas"/>
              <a:sym typeface="Consolas"/>
            </a:endParaRPr>
          </a:p>
          <a:p>
            <a:pPr indent="0" lvl="0" marL="0" rtl="0">
              <a:spcBef>
                <a:spcPts val="0"/>
              </a:spcBef>
              <a:spcAft>
                <a:spcPts val="0"/>
              </a:spcAft>
              <a:buNone/>
            </a:pPr>
            <a:r>
              <a:t/>
            </a:r>
            <a:endParaRPr sz="1800">
              <a:solidFill>
                <a:schemeClr val="dk1"/>
              </a:solidFill>
              <a:latin typeface="Consolas"/>
              <a:ea typeface="Consolas"/>
              <a:cs typeface="Consolas"/>
              <a:sym typeface="Consolas"/>
            </a:endParaRPr>
          </a:p>
          <a:p>
            <a:pPr indent="0" lvl="0" marL="0" rtl="0">
              <a:spcBef>
                <a:spcPts val="0"/>
              </a:spcBef>
              <a:spcAft>
                <a:spcPts val="0"/>
              </a:spcAft>
              <a:buNone/>
            </a:pPr>
            <a:r>
              <a:rPr lang="en">
                <a:solidFill>
                  <a:schemeClr val="dk1"/>
                </a:solidFill>
                <a:highlight>
                  <a:schemeClr val="accent3"/>
                </a:highlight>
                <a:latin typeface="Consolas"/>
                <a:ea typeface="Consolas"/>
                <a:cs typeface="Consolas"/>
                <a:sym typeface="Consolas"/>
              </a:rPr>
              <a:t>gradients = tf.gradients(cost, tf.trainable_variables())</a:t>
            </a:r>
            <a:endParaRPr>
              <a:solidFill>
                <a:schemeClr val="dk1"/>
              </a:solidFill>
              <a:highlight>
                <a:schemeClr val="accent3"/>
              </a:highlight>
              <a:latin typeface="Consolas"/>
              <a:ea typeface="Consolas"/>
              <a:cs typeface="Consolas"/>
              <a:sym typeface="Consolas"/>
            </a:endParaRPr>
          </a:p>
          <a:p>
            <a:pPr indent="0" lvl="0" marL="0" rtl="0">
              <a:spcBef>
                <a:spcPts val="0"/>
              </a:spcBef>
              <a:spcAft>
                <a:spcPts val="0"/>
              </a:spcAft>
              <a:buNone/>
            </a:pPr>
            <a:r>
              <a:rPr lang="en">
                <a:solidFill>
                  <a:schemeClr val="dk1"/>
                </a:solidFill>
                <a:latin typeface="Consolas"/>
                <a:ea typeface="Consolas"/>
                <a:cs typeface="Consolas"/>
                <a:sym typeface="Consolas"/>
              </a:rPr>
              <a:t># take gradients of cosst w.r.t. all trainable variables</a:t>
            </a:r>
            <a:endParaRPr>
              <a:solidFill>
                <a:schemeClr val="dk1"/>
              </a:solidFill>
              <a:latin typeface="Consolas"/>
              <a:ea typeface="Consolas"/>
              <a:cs typeface="Consolas"/>
              <a:sym typeface="Consolas"/>
            </a:endParaRPr>
          </a:p>
          <a:p>
            <a:pPr indent="0" lvl="0" marL="0">
              <a:spcBef>
                <a:spcPts val="0"/>
              </a:spcBef>
              <a:spcAft>
                <a:spcPts val="0"/>
              </a:spcAft>
              <a:buNone/>
            </a:pPr>
            <a:r>
              <a:t/>
            </a:r>
            <a:endParaRPr>
              <a:solidFill>
                <a:schemeClr val="dk1"/>
              </a:solidFill>
              <a:latin typeface="Consolas"/>
              <a:ea typeface="Consolas"/>
              <a:cs typeface="Consolas"/>
              <a:sym typeface="Consolas"/>
            </a:endParaRPr>
          </a:p>
          <a:p>
            <a:pPr indent="0" lvl="0" marL="0" rtl="0">
              <a:spcBef>
                <a:spcPts val="0"/>
              </a:spcBef>
              <a:spcAft>
                <a:spcPts val="0"/>
              </a:spcAft>
              <a:buNone/>
            </a:pPr>
            <a:r>
              <a:rPr lang="en">
                <a:solidFill>
                  <a:schemeClr val="dk1"/>
                </a:solidFill>
                <a:latin typeface="Consolas"/>
                <a:ea typeface="Consolas"/>
                <a:cs typeface="Consolas"/>
                <a:sym typeface="Consolas"/>
              </a:rPr>
              <a:t>clipped_gradients, _ = tf.clip_by_global_norm(gradients, max_grad_norm) </a:t>
            </a:r>
            <a:endParaRPr>
              <a:solidFill>
                <a:schemeClr val="dk1"/>
              </a:solidFill>
              <a:latin typeface="Consolas"/>
              <a:ea typeface="Consolas"/>
              <a:cs typeface="Consolas"/>
              <a:sym typeface="Consolas"/>
            </a:endParaRPr>
          </a:p>
          <a:p>
            <a:pPr indent="0" lvl="0" marL="0">
              <a:spcBef>
                <a:spcPts val="0"/>
              </a:spcBef>
              <a:spcAft>
                <a:spcPts val="0"/>
              </a:spcAft>
              <a:buNone/>
            </a:pPr>
            <a:r>
              <a:t/>
            </a:r>
            <a:endParaRPr>
              <a:solidFill>
                <a:schemeClr val="dk1"/>
              </a:solidFill>
              <a:latin typeface="Consolas"/>
              <a:ea typeface="Consolas"/>
              <a:cs typeface="Consolas"/>
              <a:sym typeface="Consolas"/>
            </a:endParaRPr>
          </a:p>
          <a:p>
            <a:pPr indent="0" lvl="0" marL="0" rtl="0">
              <a:spcBef>
                <a:spcPts val="0"/>
              </a:spcBef>
              <a:spcAft>
                <a:spcPts val="0"/>
              </a:spcAft>
              <a:buNone/>
            </a:pPr>
            <a:r>
              <a:t/>
            </a:r>
            <a:endParaRPr>
              <a:solidFill>
                <a:schemeClr val="dk1"/>
              </a:solidFill>
              <a:latin typeface="Consolas"/>
              <a:ea typeface="Consolas"/>
              <a:cs typeface="Consolas"/>
              <a:sym typeface="Consolas"/>
            </a:endParaRPr>
          </a:p>
          <a:p>
            <a:pPr indent="0" lvl="0" marL="0" rtl="0">
              <a:spcBef>
                <a:spcPts val="0"/>
              </a:spcBef>
              <a:spcAft>
                <a:spcPts val="0"/>
              </a:spcAft>
              <a:buNone/>
            </a:pPr>
            <a:r>
              <a:rPr lang="en">
                <a:solidFill>
                  <a:schemeClr val="dk1"/>
                </a:solidFill>
                <a:latin typeface="Consolas"/>
                <a:ea typeface="Consolas"/>
                <a:cs typeface="Consolas"/>
                <a:sym typeface="Consolas"/>
              </a:rPr>
              <a:t>optimizer = tf.train.AdamOptimizer(learning_rate)</a:t>
            </a:r>
            <a:endParaRPr>
              <a:solidFill>
                <a:schemeClr val="dk1"/>
              </a:solidFill>
              <a:latin typeface="Consolas"/>
              <a:ea typeface="Consolas"/>
              <a:cs typeface="Consolas"/>
              <a:sym typeface="Consolas"/>
            </a:endParaRPr>
          </a:p>
          <a:p>
            <a:pPr indent="0" lvl="0" marL="0" rtl="0">
              <a:spcBef>
                <a:spcPts val="0"/>
              </a:spcBef>
              <a:spcAft>
                <a:spcPts val="0"/>
              </a:spcAft>
              <a:buNone/>
            </a:pPr>
            <a:r>
              <a:rPr lang="en">
                <a:solidFill>
                  <a:schemeClr val="dk1"/>
                </a:solidFill>
                <a:latin typeface="Consolas"/>
                <a:ea typeface="Consolas"/>
                <a:cs typeface="Consolas"/>
                <a:sym typeface="Consolas"/>
              </a:rPr>
              <a:t>train_op = optimizer.apply_gradients(zip(gradients, trainables))</a:t>
            </a:r>
            <a:endParaRPr>
              <a:solidFill>
                <a:schemeClr val="dk1"/>
              </a:solidFill>
              <a:latin typeface="Consolas"/>
              <a:ea typeface="Consolas"/>
              <a:cs typeface="Consolas"/>
              <a:sym typeface="Consolas"/>
            </a:endParaRPr>
          </a:p>
          <a:p>
            <a:pPr indent="0" lvl="0" marL="0" rtl="0">
              <a:spcBef>
                <a:spcPts val="0"/>
              </a:spcBef>
              <a:spcAft>
                <a:spcPts val="0"/>
              </a:spcAft>
              <a:buNone/>
            </a:pPr>
            <a:r>
              <a:t/>
            </a:r>
            <a:endParaRPr sz="1800">
              <a:solidFill>
                <a:schemeClr val="dk1"/>
              </a:solidFill>
              <a:latin typeface="Consolas"/>
              <a:ea typeface="Consolas"/>
              <a:cs typeface="Consolas"/>
              <a:sym typeface="Consolas"/>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0" name="Shape 590"/>
        <p:cNvGrpSpPr/>
        <p:nvPr/>
      </p:nvGrpSpPr>
      <p:grpSpPr>
        <a:xfrm>
          <a:off x="0" y="0"/>
          <a:ext cx="0" cy="0"/>
          <a:chOff x="0" y="0"/>
          <a:chExt cx="0" cy="0"/>
        </a:xfrm>
      </p:grpSpPr>
      <p:sp>
        <p:nvSpPr>
          <p:cNvPr id="591" name="Shape 591"/>
          <p:cNvSpPr txBox="1"/>
          <p:nvPr>
            <p:ph type="title"/>
          </p:nvPr>
        </p:nvSpPr>
        <p:spPr>
          <a:xfrm>
            <a:off x="608274" y="236450"/>
            <a:ext cx="8092800" cy="75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Exploding Gradients</a:t>
            </a:r>
            <a:endParaRPr b="1">
              <a:latin typeface="Georgia"/>
              <a:ea typeface="Georgia"/>
              <a:cs typeface="Georgia"/>
              <a:sym typeface="Georgia"/>
            </a:endParaRPr>
          </a:p>
        </p:txBody>
      </p:sp>
      <p:sp>
        <p:nvSpPr>
          <p:cNvPr id="592" name="Shape 59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593" name="Shape 593"/>
          <p:cNvSpPr txBox="1"/>
          <p:nvPr/>
        </p:nvSpPr>
        <p:spPr>
          <a:xfrm>
            <a:off x="547775" y="1189475"/>
            <a:ext cx="8153400" cy="36051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chemeClr val="dk1"/>
                </a:solidFill>
                <a:latin typeface="Georgia"/>
                <a:ea typeface="Georgia"/>
                <a:cs typeface="Georgia"/>
                <a:sym typeface="Georgia"/>
              </a:rPr>
              <a:t>Clip gradients with tf.clip_by_global_norm</a:t>
            </a:r>
            <a:endParaRPr sz="1800">
              <a:solidFill>
                <a:schemeClr val="dk1"/>
              </a:solidFill>
              <a:latin typeface="Georgia"/>
              <a:ea typeface="Georgia"/>
              <a:cs typeface="Georgia"/>
              <a:sym typeface="Georgia"/>
            </a:endParaRPr>
          </a:p>
          <a:p>
            <a:pPr indent="0" lvl="0" marL="0" rtl="0">
              <a:spcBef>
                <a:spcPts val="0"/>
              </a:spcBef>
              <a:spcAft>
                <a:spcPts val="0"/>
              </a:spcAft>
              <a:buNone/>
            </a:pPr>
            <a:r>
              <a:t/>
            </a:r>
            <a:endParaRPr sz="1800">
              <a:solidFill>
                <a:schemeClr val="dk1"/>
              </a:solidFill>
              <a:latin typeface="Consolas"/>
              <a:ea typeface="Consolas"/>
              <a:cs typeface="Consolas"/>
              <a:sym typeface="Consolas"/>
            </a:endParaRPr>
          </a:p>
          <a:p>
            <a:pPr indent="0" lvl="0" marL="0" rtl="0">
              <a:spcBef>
                <a:spcPts val="0"/>
              </a:spcBef>
              <a:spcAft>
                <a:spcPts val="0"/>
              </a:spcAft>
              <a:buNone/>
            </a:pPr>
            <a:r>
              <a:t/>
            </a:r>
            <a:endParaRPr sz="1800">
              <a:solidFill>
                <a:schemeClr val="dk1"/>
              </a:solidFill>
              <a:latin typeface="Consolas"/>
              <a:ea typeface="Consolas"/>
              <a:cs typeface="Consolas"/>
              <a:sym typeface="Consolas"/>
            </a:endParaRPr>
          </a:p>
          <a:p>
            <a:pPr indent="0" lvl="0" marL="0" rtl="0">
              <a:spcBef>
                <a:spcPts val="0"/>
              </a:spcBef>
              <a:spcAft>
                <a:spcPts val="0"/>
              </a:spcAft>
              <a:buNone/>
            </a:pPr>
            <a:r>
              <a:rPr lang="en">
                <a:solidFill>
                  <a:schemeClr val="dk1"/>
                </a:solidFill>
                <a:latin typeface="Consolas"/>
                <a:ea typeface="Consolas"/>
                <a:cs typeface="Consolas"/>
                <a:sym typeface="Consolas"/>
              </a:rPr>
              <a:t>gradients = tf.gradients(cost, tf.trainable_variables())</a:t>
            </a:r>
            <a:endParaRPr>
              <a:solidFill>
                <a:schemeClr val="dk1"/>
              </a:solidFill>
              <a:latin typeface="Consolas"/>
              <a:ea typeface="Consolas"/>
              <a:cs typeface="Consolas"/>
              <a:sym typeface="Consolas"/>
            </a:endParaRPr>
          </a:p>
          <a:p>
            <a:pPr indent="0" lvl="0" marL="0" rtl="0">
              <a:spcBef>
                <a:spcPts val="0"/>
              </a:spcBef>
              <a:spcAft>
                <a:spcPts val="0"/>
              </a:spcAft>
              <a:buNone/>
            </a:pPr>
            <a:r>
              <a:rPr lang="en">
                <a:solidFill>
                  <a:schemeClr val="dk1"/>
                </a:solidFill>
                <a:latin typeface="Consolas"/>
                <a:ea typeface="Consolas"/>
                <a:cs typeface="Consolas"/>
                <a:sym typeface="Consolas"/>
              </a:rPr>
              <a:t># take gradients of cosst w.r.t. all trainable variables</a:t>
            </a:r>
            <a:endParaRPr>
              <a:solidFill>
                <a:schemeClr val="dk1"/>
              </a:solidFill>
              <a:latin typeface="Consolas"/>
              <a:ea typeface="Consolas"/>
              <a:cs typeface="Consolas"/>
              <a:sym typeface="Consolas"/>
            </a:endParaRPr>
          </a:p>
          <a:p>
            <a:pPr indent="0" lvl="0" marL="0" rtl="0">
              <a:spcBef>
                <a:spcPts val="0"/>
              </a:spcBef>
              <a:spcAft>
                <a:spcPts val="0"/>
              </a:spcAft>
              <a:buNone/>
            </a:pPr>
            <a:r>
              <a:t/>
            </a:r>
            <a:endParaRPr>
              <a:solidFill>
                <a:schemeClr val="dk1"/>
              </a:solidFill>
              <a:latin typeface="Consolas"/>
              <a:ea typeface="Consolas"/>
              <a:cs typeface="Consolas"/>
              <a:sym typeface="Consolas"/>
            </a:endParaRPr>
          </a:p>
          <a:p>
            <a:pPr indent="0" lvl="0" marL="0" rtl="0">
              <a:spcBef>
                <a:spcPts val="0"/>
              </a:spcBef>
              <a:spcAft>
                <a:spcPts val="0"/>
              </a:spcAft>
              <a:buNone/>
            </a:pPr>
            <a:r>
              <a:rPr lang="en">
                <a:solidFill>
                  <a:schemeClr val="dk1"/>
                </a:solidFill>
                <a:highlight>
                  <a:schemeClr val="accent3"/>
                </a:highlight>
                <a:latin typeface="Consolas"/>
                <a:ea typeface="Consolas"/>
                <a:cs typeface="Consolas"/>
                <a:sym typeface="Consolas"/>
              </a:rPr>
              <a:t>clipped_gradients, _ = tf.clip_by_global_norm(gradients, max_grad_norm) </a:t>
            </a:r>
            <a:endParaRPr>
              <a:solidFill>
                <a:schemeClr val="dk1"/>
              </a:solidFill>
              <a:highlight>
                <a:schemeClr val="accent3"/>
              </a:highlight>
              <a:latin typeface="Consolas"/>
              <a:ea typeface="Consolas"/>
              <a:cs typeface="Consolas"/>
              <a:sym typeface="Consolas"/>
            </a:endParaRPr>
          </a:p>
          <a:p>
            <a:pPr indent="0" lvl="0" marL="0">
              <a:spcBef>
                <a:spcPts val="0"/>
              </a:spcBef>
              <a:spcAft>
                <a:spcPts val="0"/>
              </a:spcAft>
              <a:buNone/>
            </a:pPr>
            <a:r>
              <a:rPr lang="en">
                <a:solidFill>
                  <a:schemeClr val="dk1"/>
                </a:solidFill>
                <a:latin typeface="Consolas"/>
                <a:ea typeface="Consolas"/>
                <a:cs typeface="Consolas"/>
                <a:sym typeface="Consolas"/>
              </a:rPr>
              <a:t># clip the gradients by a pre-defined max norm</a:t>
            </a:r>
            <a:endParaRPr>
              <a:solidFill>
                <a:schemeClr val="dk1"/>
              </a:solidFill>
              <a:latin typeface="Consolas"/>
              <a:ea typeface="Consolas"/>
              <a:cs typeface="Consolas"/>
              <a:sym typeface="Consolas"/>
            </a:endParaRPr>
          </a:p>
          <a:p>
            <a:pPr indent="0" lvl="0" marL="0" rtl="0">
              <a:spcBef>
                <a:spcPts val="0"/>
              </a:spcBef>
              <a:spcAft>
                <a:spcPts val="0"/>
              </a:spcAft>
              <a:buNone/>
            </a:pPr>
            <a:r>
              <a:t/>
            </a:r>
            <a:endParaRPr>
              <a:solidFill>
                <a:schemeClr val="dk1"/>
              </a:solidFill>
              <a:latin typeface="Consolas"/>
              <a:ea typeface="Consolas"/>
              <a:cs typeface="Consolas"/>
              <a:sym typeface="Consolas"/>
            </a:endParaRPr>
          </a:p>
          <a:p>
            <a:pPr indent="0" lvl="0" marL="0" rtl="0">
              <a:spcBef>
                <a:spcPts val="0"/>
              </a:spcBef>
              <a:spcAft>
                <a:spcPts val="0"/>
              </a:spcAft>
              <a:buNone/>
            </a:pPr>
            <a:r>
              <a:rPr lang="en">
                <a:solidFill>
                  <a:schemeClr val="dk1"/>
                </a:solidFill>
                <a:latin typeface="Consolas"/>
                <a:ea typeface="Consolas"/>
                <a:cs typeface="Consolas"/>
                <a:sym typeface="Consolas"/>
              </a:rPr>
              <a:t>optimizer = tf.train.AdamOptimizer(learning_rate)</a:t>
            </a:r>
            <a:endParaRPr>
              <a:solidFill>
                <a:schemeClr val="dk1"/>
              </a:solidFill>
              <a:latin typeface="Consolas"/>
              <a:ea typeface="Consolas"/>
              <a:cs typeface="Consolas"/>
              <a:sym typeface="Consolas"/>
            </a:endParaRPr>
          </a:p>
          <a:p>
            <a:pPr indent="0" lvl="0" marL="0" rtl="0">
              <a:spcBef>
                <a:spcPts val="0"/>
              </a:spcBef>
              <a:spcAft>
                <a:spcPts val="0"/>
              </a:spcAft>
              <a:buNone/>
            </a:pPr>
            <a:r>
              <a:rPr lang="en">
                <a:solidFill>
                  <a:schemeClr val="dk1"/>
                </a:solidFill>
                <a:latin typeface="Consolas"/>
                <a:ea typeface="Consolas"/>
                <a:cs typeface="Consolas"/>
                <a:sym typeface="Consolas"/>
              </a:rPr>
              <a:t>train_op = optimizer.apply_gradients(zip(gradients, trainables))</a:t>
            </a:r>
            <a:endParaRPr>
              <a:solidFill>
                <a:schemeClr val="dk1"/>
              </a:solidFill>
              <a:latin typeface="Consolas"/>
              <a:ea typeface="Consolas"/>
              <a:cs typeface="Consolas"/>
              <a:sym typeface="Consolas"/>
            </a:endParaRPr>
          </a:p>
          <a:p>
            <a:pPr indent="0" lvl="0" marL="0" rtl="0">
              <a:spcBef>
                <a:spcPts val="0"/>
              </a:spcBef>
              <a:spcAft>
                <a:spcPts val="0"/>
              </a:spcAft>
              <a:buNone/>
            </a:pPr>
            <a:r>
              <a:t/>
            </a:r>
            <a:endParaRPr sz="1800">
              <a:solidFill>
                <a:schemeClr val="dk1"/>
              </a:solidFill>
              <a:latin typeface="Consolas"/>
              <a:ea typeface="Consolas"/>
              <a:cs typeface="Consolas"/>
              <a:sym typeface="Consolas"/>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7" name="Shape 597"/>
        <p:cNvGrpSpPr/>
        <p:nvPr/>
      </p:nvGrpSpPr>
      <p:grpSpPr>
        <a:xfrm>
          <a:off x="0" y="0"/>
          <a:ext cx="0" cy="0"/>
          <a:chOff x="0" y="0"/>
          <a:chExt cx="0" cy="0"/>
        </a:xfrm>
      </p:grpSpPr>
      <p:sp>
        <p:nvSpPr>
          <p:cNvPr id="598" name="Shape 598"/>
          <p:cNvSpPr txBox="1"/>
          <p:nvPr>
            <p:ph type="title"/>
          </p:nvPr>
        </p:nvSpPr>
        <p:spPr>
          <a:xfrm>
            <a:off x="608274" y="236450"/>
            <a:ext cx="8092800" cy="75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Exploding Gradients</a:t>
            </a:r>
            <a:endParaRPr b="1">
              <a:latin typeface="Georgia"/>
              <a:ea typeface="Georgia"/>
              <a:cs typeface="Georgia"/>
              <a:sym typeface="Georgia"/>
            </a:endParaRPr>
          </a:p>
        </p:txBody>
      </p:sp>
      <p:sp>
        <p:nvSpPr>
          <p:cNvPr id="599" name="Shape 59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600" name="Shape 600"/>
          <p:cNvSpPr txBox="1"/>
          <p:nvPr/>
        </p:nvSpPr>
        <p:spPr>
          <a:xfrm>
            <a:off x="547775" y="1189475"/>
            <a:ext cx="8153400" cy="36051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chemeClr val="dk1"/>
                </a:solidFill>
                <a:latin typeface="Georgia"/>
                <a:ea typeface="Georgia"/>
                <a:cs typeface="Georgia"/>
                <a:sym typeface="Georgia"/>
              </a:rPr>
              <a:t>Clip gradients with tf.clip_by_global_norm</a:t>
            </a:r>
            <a:endParaRPr sz="1800">
              <a:solidFill>
                <a:schemeClr val="dk1"/>
              </a:solidFill>
              <a:latin typeface="Georgia"/>
              <a:ea typeface="Georgia"/>
              <a:cs typeface="Georgia"/>
              <a:sym typeface="Georgia"/>
            </a:endParaRPr>
          </a:p>
          <a:p>
            <a:pPr indent="0" lvl="0" marL="0" rtl="0">
              <a:spcBef>
                <a:spcPts val="0"/>
              </a:spcBef>
              <a:spcAft>
                <a:spcPts val="0"/>
              </a:spcAft>
              <a:buNone/>
            </a:pPr>
            <a:r>
              <a:t/>
            </a:r>
            <a:endParaRPr sz="1800">
              <a:solidFill>
                <a:schemeClr val="dk1"/>
              </a:solidFill>
              <a:latin typeface="Consolas"/>
              <a:ea typeface="Consolas"/>
              <a:cs typeface="Consolas"/>
              <a:sym typeface="Consolas"/>
            </a:endParaRPr>
          </a:p>
          <a:p>
            <a:pPr indent="0" lvl="0" marL="0" rtl="0">
              <a:spcBef>
                <a:spcPts val="0"/>
              </a:spcBef>
              <a:spcAft>
                <a:spcPts val="0"/>
              </a:spcAft>
              <a:buNone/>
            </a:pPr>
            <a:r>
              <a:t/>
            </a:r>
            <a:endParaRPr sz="1800">
              <a:solidFill>
                <a:schemeClr val="dk1"/>
              </a:solidFill>
              <a:latin typeface="Consolas"/>
              <a:ea typeface="Consolas"/>
              <a:cs typeface="Consolas"/>
              <a:sym typeface="Consolas"/>
            </a:endParaRPr>
          </a:p>
          <a:p>
            <a:pPr indent="0" lvl="0" marL="0" rtl="0">
              <a:spcBef>
                <a:spcPts val="0"/>
              </a:spcBef>
              <a:spcAft>
                <a:spcPts val="0"/>
              </a:spcAft>
              <a:buNone/>
            </a:pPr>
            <a:r>
              <a:rPr lang="en">
                <a:solidFill>
                  <a:schemeClr val="dk1"/>
                </a:solidFill>
                <a:latin typeface="Consolas"/>
                <a:ea typeface="Consolas"/>
                <a:cs typeface="Consolas"/>
                <a:sym typeface="Consolas"/>
              </a:rPr>
              <a:t>gradients = tf.gradients(cost, tf.trainable_variables())</a:t>
            </a:r>
            <a:endParaRPr>
              <a:solidFill>
                <a:schemeClr val="dk1"/>
              </a:solidFill>
              <a:latin typeface="Consolas"/>
              <a:ea typeface="Consolas"/>
              <a:cs typeface="Consolas"/>
              <a:sym typeface="Consolas"/>
            </a:endParaRPr>
          </a:p>
          <a:p>
            <a:pPr indent="0" lvl="0" marL="0" rtl="0">
              <a:spcBef>
                <a:spcPts val="0"/>
              </a:spcBef>
              <a:spcAft>
                <a:spcPts val="0"/>
              </a:spcAft>
              <a:buNone/>
            </a:pPr>
            <a:r>
              <a:rPr lang="en">
                <a:solidFill>
                  <a:schemeClr val="dk1"/>
                </a:solidFill>
                <a:latin typeface="Consolas"/>
                <a:ea typeface="Consolas"/>
                <a:cs typeface="Consolas"/>
                <a:sym typeface="Consolas"/>
              </a:rPr>
              <a:t># take gradients of cosst w.r.t. all trainable variables</a:t>
            </a:r>
            <a:endParaRPr>
              <a:solidFill>
                <a:schemeClr val="dk1"/>
              </a:solidFill>
              <a:latin typeface="Consolas"/>
              <a:ea typeface="Consolas"/>
              <a:cs typeface="Consolas"/>
              <a:sym typeface="Consolas"/>
            </a:endParaRPr>
          </a:p>
          <a:p>
            <a:pPr indent="0" lvl="0" marL="0" rtl="0">
              <a:spcBef>
                <a:spcPts val="0"/>
              </a:spcBef>
              <a:spcAft>
                <a:spcPts val="0"/>
              </a:spcAft>
              <a:buNone/>
            </a:pPr>
            <a:r>
              <a:t/>
            </a:r>
            <a:endParaRPr>
              <a:solidFill>
                <a:schemeClr val="dk1"/>
              </a:solidFill>
              <a:latin typeface="Consolas"/>
              <a:ea typeface="Consolas"/>
              <a:cs typeface="Consolas"/>
              <a:sym typeface="Consolas"/>
            </a:endParaRPr>
          </a:p>
          <a:p>
            <a:pPr indent="0" lvl="0" marL="0" rtl="0">
              <a:spcBef>
                <a:spcPts val="0"/>
              </a:spcBef>
              <a:spcAft>
                <a:spcPts val="0"/>
              </a:spcAft>
              <a:buNone/>
            </a:pPr>
            <a:r>
              <a:rPr lang="en">
                <a:solidFill>
                  <a:schemeClr val="dk1"/>
                </a:solidFill>
                <a:latin typeface="Consolas"/>
                <a:ea typeface="Consolas"/>
                <a:cs typeface="Consolas"/>
                <a:sym typeface="Consolas"/>
              </a:rPr>
              <a:t>clipped_gradients, _ = tf.clip_by_global_norm(gradients, max_grad_norm) </a:t>
            </a:r>
            <a:endParaRPr>
              <a:solidFill>
                <a:schemeClr val="dk1"/>
              </a:solidFill>
              <a:latin typeface="Consolas"/>
              <a:ea typeface="Consolas"/>
              <a:cs typeface="Consolas"/>
              <a:sym typeface="Consolas"/>
            </a:endParaRPr>
          </a:p>
          <a:p>
            <a:pPr indent="0" lvl="0" marL="0" rtl="0">
              <a:spcBef>
                <a:spcPts val="0"/>
              </a:spcBef>
              <a:spcAft>
                <a:spcPts val="0"/>
              </a:spcAft>
              <a:buNone/>
            </a:pPr>
            <a:r>
              <a:rPr lang="en">
                <a:solidFill>
                  <a:schemeClr val="dk1"/>
                </a:solidFill>
                <a:latin typeface="Consolas"/>
                <a:ea typeface="Consolas"/>
                <a:cs typeface="Consolas"/>
                <a:sym typeface="Consolas"/>
              </a:rPr>
              <a:t># clip the gradients by a pre-defined max norm</a:t>
            </a:r>
            <a:endParaRPr>
              <a:solidFill>
                <a:schemeClr val="dk1"/>
              </a:solidFill>
              <a:latin typeface="Consolas"/>
              <a:ea typeface="Consolas"/>
              <a:cs typeface="Consolas"/>
              <a:sym typeface="Consolas"/>
            </a:endParaRPr>
          </a:p>
          <a:p>
            <a:pPr indent="0" lvl="0" marL="0" rtl="0">
              <a:spcBef>
                <a:spcPts val="0"/>
              </a:spcBef>
              <a:spcAft>
                <a:spcPts val="0"/>
              </a:spcAft>
              <a:buNone/>
            </a:pPr>
            <a:r>
              <a:t/>
            </a:r>
            <a:endParaRPr>
              <a:solidFill>
                <a:schemeClr val="dk1"/>
              </a:solidFill>
              <a:latin typeface="Consolas"/>
              <a:ea typeface="Consolas"/>
              <a:cs typeface="Consolas"/>
              <a:sym typeface="Consolas"/>
            </a:endParaRPr>
          </a:p>
          <a:p>
            <a:pPr indent="0" lvl="0" marL="0" rtl="0">
              <a:spcBef>
                <a:spcPts val="0"/>
              </a:spcBef>
              <a:spcAft>
                <a:spcPts val="0"/>
              </a:spcAft>
              <a:buNone/>
            </a:pPr>
            <a:r>
              <a:rPr lang="en">
                <a:solidFill>
                  <a:schemeClr val="dk1"/>
                </a:solidFill>
                <a:highlight>
                  <a:schemeClr val="accent3"/>
                </a:highlight>
                <a:latin typeface="Consolas"/>
                <a:ea typeface="Consolas"/>
                <a:cs typeface="Consolas"/>
                <a:sym typeface="Consolas"/>
              </a:rPr>
              <a:t>optimizer = tf.train.AdamOptimizer(learning_rate)</a:t>
            </a:r>
            <a:endParaRPr>
              <a:solidFill>
                <a:schemeClr val="dk1"/>
              </a:solidFill>
              <a:highlight>
                <a:schemeClr val="accent3"/>
              </a:highlight>
              <a:latin typeface="Consolas"/>
              <a:ea typeface="Consolas"/>
              <a:cs typeface="Consolas"/>
              <a:sym typeface="Consolas"/>
            </a:endParaRPr>
          </a:p>
          <a:p>
            <a:pPr indent="0" lvl="0" marL="0" rtl="0">
              <a:spcBef>
                <a:spcPts val="0"/>
              </a:spcBef>
              <a:spcAft>
                <a:spcPts val="0"/>
              </a:spcAft>
              <a:buNone/>
            </a:pPr>
            <a:r>
              <a:rPr lang="en">
                <a:solidFill>
                  <a:schemeClr val="dk1"/>
                </a:solidFill>
                <a:highlight>
                  <a:schemeClr val="accent3"/>
                </a:highlight>
                <a:latin typeface="Consolas"/>
                <a:ea typeface="Consolas"/>
                <a:cs typeface="Consolas"/>
                <a:sym typeface="Consolas"/>
              </a:rPr>
              <a:t>train_op = optimizer.apply_gradients(zip(gradients, trainables))</a:t>
            </a:r>
            <a:endParaRPr>
              <a:solidFill>
                <a:schemeClr val="dk1"/>
              </a:solidFill>
              <a:highlight>
                <a:schemeClr val="accent3"/>
              </a:highlight>
              <a:latin typeface="Consolas"/>
              <a:ea typeface="Consolas"/>
              <a:cs typeface="Consolas"/>
              <a:sym typeface="Consolas"/>
            </a:endParaRPr>
          </a:p>
          <a:p>
            <a:pPr indent="0" lvl="0" marL="0" rtl="0">
              <a:spcBef>
                <a:spcPts val="0"/>
              </a:spcBef>
              <a:spcAft>
                <a:spcPts val="0"/>
              </a:spcAft>
              <a:buNone/>
            </a:pPr>
            <a:r>
              <a:rPr lang="en">
                <a:solidFill>
                  <a:schemeClr val="dk1"/>
                </a:solidFill>
                <a:latin typeface="Consolas"/>
                <a:ea typeface="Consolas"/>
                <a:cs typeface="Consolas"/>
                <a:sym typeface="Consolas"/>
              </a:rPr>
              <a:t># add the clipped gradients to the optimizer</a:t>
            </a:r>
            <a:endParaRPr sz="1800">
              <a:solidFill>
                <a:schemeClr val="dk1"/>
              </a:solidFill>
              <a:latin typeface="Consolas"/>
              <a:ea typeface="Consolas"/>
              <a:cs typeface="Consolas"/>
              <a:sym typeface="Consolas"/>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4" name="Shape 604"/>
        <p:cNvGrpSpPr/>
        <p:nvPr/>
      </p:nvGrpSpPr>
      <p:grpSpPr>
        <a:xfrm>
          <a:off x="0" y="0"/>
          <a:ext cx="0" cy="0"/>
          <a:chOff x="0" y="0"/>
          <a:chExt cx="0" cy="0"/>
        </a:xfrm>
      </p:grpSpPr>
      <p:sp>
        <p:nvSpPr>
          <p:cNvPr id="605" name="Shape 605"/>
          <p:cNvSpPr txBox="1"/>
          <p:nvPr>
            <p:ph type="title"/>
          </p:nvPr>
        </p:nvSpPr>
        <p:spPr>
          <a:xfrm>
            <a:off x="608274" y="236450"/>
            <a:ext cx="8092800" cy="75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Anneal the learning rate</a:t>
            </a:r>
            <a:endParaRPr b="1">
              <a:latin typeface="Georgia"/>
              <a:ea typeface="Georgia"/>
              <a:cs typeface="Georgia"/>
              <a:sym typeface="Georgia"/>
            </a:endParaRPr>
          </a:p>
        </p:txBody>
      </p:sp>
      <p:sp>
        <p:nvSpPr>
          <p:cNvPr id="606" name="Shape 60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607" name="Shape 607"/>
          <p:cNvSpPr txBox="1"/>
          <p:nvPr/>
        </p:nvSpPr>
        <p:spPr>
          <a:xfrm>
            <a:off x="547775" y="1189475"/>
            <a:ext cx="8153400" cy="36051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sz="1800">
                <a:solidFill>
                  <a:schemeClr val="dk1"/>
                </a:solidFill>
                <a:latin typeface="Georgia"/>
                <a:ea typeface="Georgia"/>
                <a:cs typeface="Georgia"/>
                <a:sym typeface="Georgia"/>
              </a:rPr>
              <a:t>Optimizers accept both scalars and tensors as learning rate</a:t>
            </a:r>
            <a:endParaRPr sz="1800">
              <a:solidFill>
                <a:schemeClr val="dk1"/>
              </a:solidFill>
              <a:latin typeface="Georgia"/>
              <a:ea typeface="Georgia"/>
              <a:cs typeface="Georgia"/>
              <a:sym typeface="Georgia"/>
            </a:endParaRPr>
          </a:p>
          <a:p>
            <a:pPr indent="0" lvl="0" marL="0">
              <a:spcBef>
                <a:spcPts val="0"/>
              </a:spcBef>
              <a:spcAft>
                <a:spcPts val="0"/>
              </a:spcAft>
              <a:buNone/>
            </a:pPr>
            <a:r>
              <a:t/>
            </a:r>
            <a:endParaRPr sz="1800">
              <a:solidFill>
                <a:schemeClr val="dk1"/>
              </a:solidFill>
              <a:latin typeface="Consolas"/>
              <a:ea typeface="Consolas"/>
              <a:cs typeface="Consolas"/>
              <a:sym typeface="Consolas"/>
            </a:endParaRPr>
          </a:p>
          <a:p>
            <a:pPr indent="0" lvl="0" marL="0">
              <a:spcBef>
                <a:spcPts val="0"/>
              </a:spcBef>
              <a:spcAft>
                <a:spcPts val="0"/>
              </a:spcAft>
              <a:buNone/>
            </a:pPr>
            <a:r>
              <a:t/>
            </a:r>
            <a:endParaRPr sz="1800">
              <a:solidFill>
                <a:schemeClr val="dk1"/>
              </a:solidFill>
              <a:latin typeface="Consolas"/>
              <a:ea typeface="Consolas"/>
              <a:cs typeface="Consolas"/>
              <a:sym typeface="Consolas"/>
            </a:endParaRPr>
          </a:p>
          <a:p>
            <a:pPr indent="0" lvl="0" marL="0">
              <a:spcBef>
                <a:spcPts val="0"/>
              </a:spcBef>
              <a:spcAft>
                <a:spcPts val="0"/>
              </a:spcAft>
              <a:buNone/>
            </a:pPr>
            <a:r>
              <a:rPr lang="en">
                <a:solidFill>
                  <a:schemeClr val="dk1"/>
                </a:solidFill>
                <a:latin typeface="Consolas"/>
                <a:ea typeface="Consolas"/>
                <a:cs typeface="Consolas"/>
                <a:sym typeface="Consolas"/>
              </a:rPr>
              <a:t>learning_rate = tf.train.exponential_decay(init_lr, </a:t>
            </a:r>
            <a:endParaRPr>
              <a:solidFill>
                <a:schemeClr val="dk1"/>
              </a:solidFill>
              <a:latin typeface="Consolas"/>
              <a:ea typeface="Consolas"/>
              <a:cs typeface="Consolas"/>
              <a:sym typeface="Consolas"/>
            </a:endParaRPr>
          </a:p>
          <a:p>
            <a:pPr indent="0" lvl="0" marL="0">
              <a:spcBef>
                <a:spcPts val="0"/>
              </a:spcBef>
              <a:spcAft>
                <a:spcPts val="0"/>
              </a:spcAft>
              <a:buNone/>
            </a:pPr>
            <a:r>
              <a:rPr lang="en">
                <a:solidFill>
                  <a:schemeClr val="dk1"/>
                </a:solidFill>
                <a:latin typeface="Consolas"/>
                <a:ea typeface="Consolas"/>
                <a:cs typeface="Consolas"/>
                <a:sym typeface="Consolas"/>
              </a:rPr>
              <a:t>										   global_step, </a:t>
            </a:r>
            <a:endParaRPr>
              <a:solidFill>
                <a:schemeClr val="dk1"/>
              </a:solidFill>
              <a:latin typeface="Consolas"/>
              <a:ea typeface="Consolas"/>
              <a:cs typeface="Consolas"/>
              <a:sym typeface="Consolas"/>
            </a:endParaRPr>
          </a:p>
          <a:p>
            <a:pPr indent="0" lvl="0" marL="0">
              <a:spcBef>
                <a:spcPts val="0"/>
              </a:spcBef>
              <a:spcAft>
                <a:spcPts val="0"/>
              </a:spcAft>
              <a:buNone/>
            </a:pPr>
            <a:r>
              <a:rPr lang="en">
                <a:solidFill>
                  <a:schemeClr val="dk1"/>
                </a:solidFill>
                <a:latin typeface="Consolas"/>
                <a:ea typeface="Consolas"/>
                <a:cs typeface="Consolas"/>
                <a:sym typeface="Consolas"/>
              </a:rPr>
              <a:t>										   decay_steps, </a:t>
            </a:r>
            <a:endParaRPr>
              <a:solidFill>
                <a:schemeClr val="dk1"/>
              </a:solidFill>
              <a:latin typeface="Consolas"/>
              <a:ea typeface="Consolas"/>
              <a:cs typeface="Consolas"/>
              <a:sym typeface="Consolas"/>
            </a:endParaRPr>
          </a:p>
          <a:p>
            <a:pPr indent="0" lvl="0" marL="0">
              <a:spcBef>
                <a:spcPts val="0"/>
              </a:spcBef>
              <a:spcAft>
                <a:spcPts val="0"/>
              </a:spcAft>
              <a:buNone/>
            </a:pPr>
            <a:r>
              <a:rPr lang="en">
                <a:solidFill>
                  <a:schemeClr val="dk1"/>
                </a:solidFill>
                <a:latin typeface="Consolas"/>
                <a:ea typeface="Consolas"/>
                <a:cs typeface="Consolas"/>
                <a:sym typeface="Consolas"/>
              </a:rPr>
              <a:t>										   decay_rate, </a:t>
            </a:r>
            <a:endParaRPr>
              <a:solidFill>
                <a:schemeClr val="dk1"/>
              </a:solidFill>
              <a:latin typeface="Consolas"/>
              <a:ea typeface="Consolas"/>
              <a:cs typeface="Consolas"/>
              <a:sym typeface="Consolas"/>
            </a:endParaRPr>
          </a:p>
          <a:p>
            <a:pPr indent="0" lvl="0" marL="0">
              <a:spcBef>
                <a:spcPts val="0"/>
              </a:spcBef>
              <a:spcAft>
                <a:spcPts val="0"/>
              </a:spcAft>
              <a:buNone/>
            </a:pPr>
            <a:r>
              <a:rPr lang="en">
                <a:solidFill>
                  <a:schemeClr val="dk1"/>
                </a:solidFill>
                <a:latin typeface="Consolas"/>
                <a:ea typeface="Consolas"/>
                <a:cs typeface="Consolas"/>
                <a:sym typeface="Consolas"/>
              </a:rPr>
              <a:t>										   staircase=True)</a:t>
            </a:r>
            <a:endParaRPr>
              <a:solidFill>
                <a:schemeClr val="dk1"/>
              </a:solidFill>
              <a:latin typeface="Consolas"/>
              <a:ea typeface="Consolas"/>
              <a:cs typeface="Consolas"/>
              <a:sym typeface="Consolas"/>
            </a:endParaRPr>
          </a:p>
          <a:p>
            <a:pPr indent="0" lvl="0" marL="0">
              <a:spcBef>
                <a:spcPts val="0"/>
              </a:spcBef>
              <a:spcAft>
                <a:spcPts val="0"/>
              </a:spcAft>
              <a:buNone/>
            </a:pPr>
            <a:r>
              <a:rPr lang="en">
                <a:solidFill>
                  <a:schemeClr val="dk1"/>
                </a:solidFill>
                <a:latin typeface="Consolas"/>
                <a:ea typeface="Consolas"/>
                <a:cs typeface="Consolas"/>
                <a:sym typeface="Consolas"/>
              </a:rPr>
              <a:t>optimizer = tf.train.AdamOptimizer(learning_rate)</a:t>
            </a:r>
            <a:endParaRPr>
              <a:solidFill>
                <a:schemeClr val="dk1"/>
              </a:solidFill>
              <a:latin typeface="Consolas"/>
              <a:ea typeface="Consolas"/>
              <a:cs typeface="Consolas"/>
              <a:sym typeface="Consolas"/>
            </a:endParaRPr>
          </a:p>
          <a:p>
            <a:pPr indent="0" lvl="0" marL="0">
              <a:spcBef>
                <a:spcPts val="0"/>
              </a:spcBef>
              <a:spcAft>
                <a:spcPts val="0"/>
              </a:spcAft>
              <a:buNone/>
            </a:pPr>
            <a:r>
              <a:t/>
            </a:r>
            <a:endParaRPr sz="1800">
              <a:solidFill>
                <a:schemeClr val="dk1"/>
              </a:solidFill>
              <a:latin typeface="Consolas"/>
              <a:ea typeface="Consolas"/>
              <a:cs typeface="Consolas"/>
              <a:sym typeface="Consolas"/>
            </a:endParaRPr>
          </a:p>
          <a:p>
            <a:pPr indent="0" lvl="0" marL="0" rtl="0">
              <a:spcBef>
                <a:spcPts val="0"/>
              </a:spcBef>
              <a:spcAft>
                <a:spcPts val="0"/>
              </a:spcAft>
              <a:buNone/>
            </a:pPr>
            <a:r>
              <a:t/>
            </a:r>
            <a:endParaRPr sz="1800">
              <a:solidFill>
                <a:schemeClr val="dk1"/>
              </a:solidFill>
              <a:latin typeface="Consolas"/>
              <a:ea typeface="Consolas"/>
              <a:cs typeface="Consolas"/>
              <a:sym typeface="Consolas"/>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1" name="Shape 611"/>
        <p:cNvGrpSpPr/>
        <p:nvPr/>
      </p:nvGrpSpPr>
      <p:grpSpPr>
        <a:xfrm>
          <a:off x="0" y="0"/>
          <a:ext cx="0" cy="0"/>
          <a:chOff x="0" y="0"/>
          <a:chExt cx="0" cy="0"/>
        </a:xfrm>
      </p:grpSpPr>
      <p:sp>
        <p:nvSpPr>
          <p:cNvPr id="612" name="Shape 612"/>
          <p:cNvSpPr txBox="1"/>
          <p:nvPr>
            <p:ph type="title"/>
          </p:nvPr>
        </p:nvSpPr>
        <p:spPr>
          <a:xfrm>
            <a:off x="608274" y="236450"/>
            <a:ext cx="8092800" cy="75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Overfitting</a:t>
            </a:r>
            <a:endParaRPr b="1">
              <a:latin typeface="Georgia"/>
              <a:ea typeface="Georgia"/>
              <a:cs typeface="Georgia"/>
              <a:sym typeface="Georgia"/>
            </a:endParaRPr>
          </a:p>
        </p:txBody>
      </p:sp>
      <p:sp>
        <p:nvSpPr>
          <p:cNvPr id="613" name="Shape 6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614" name="Shape 614"/>
          <p:cNvSpPr txBox="1"/>
          <p:nvPr/>
        </p:nvSpPr>
        <p:spPr>
          <a:xfrm>
            <a:off x="547775" y="1189475"/>
            <a:ext cx="8153400" cy="36051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chemeClr val="dk1"/>
                </a:solidFill>
                <a:latin typeface="Georgia"/>
                <a:ea typeface="Georgia"/>
                <a:cs typeface="Georgia"/>
                <a:sym typeface="Georgia"/>
              </a:rPr>
              <a:t>Use dropout through tf.nn.dropout or DropoutWrapper for cells</a:t>
            </a:r>
            <a:endParaRPr sz="1800">
              <a:solidFill>
                <a:schemeClr val="dk1"/>
              </a:solidFill>
              <a:latin typeface="Georgia"/>
              <a:ea typeface="Georgia"/>
              <a:cs typeface="Georgia"/>
              <a:sym typeface="Georgia"/>
            </a:endParaRPr>
          </a:p>
          <a:p>
            <a:pPr indent="0" lvl="0" marL="0" rtl="0">
              <a:spcBef>
                <a:spcPts val="0"/>
              </a:spcBef>
              <a:spcAft>
                <a:spcPts val="0"/>
              </a:spcAft>
              <a:buNone/>
            </a:pPr>
            <a:r>
              <a:t/>
            </a:r>
            <a:endParaRPr sz="1800">
              <a:solidFill>
                <a:schemeClr val="dk1"/>
              </a:solidFill>
              <a:latin typeface="Consolas"/>
              <a:ea typeface="Consolas"/>
              <a:cs typeface="Consolas"/>
              <a:sym typeface="Consolas"/>
            </a:endParaRPr>
          </a:p>
          <a:p>
            <a:pPr indent="-342900" lvl="0" marL="457200" rtl="0">
              <a:spcBef>
                <a:spcPts val="0"/>
              </a:spcBef>
              <a:spcAft>
                <a:spcPts val="0"/>
              </a:spcAft>
              <a:buClr>
                <a:schemeClr val="dk1"/>
              </a:buClr>
              <a:buSzPts val="1800"/>
              <a:buFont typeface="Consolas"/>
              <a:buChar char="●"/>
            </a:pPr>
            <a:r>
              <a:rPr lang="en" sz="1800">
                <a:solidFill>
                  <a:schemeClr val="dk1"/>
                </a:solidFill>
                <a:latin typeface="Consolas"/>
                <a:ea typeface="Consolas"/>
                <a:cs typeface="Consolas"/>
                <a:sym typeface="Consolas"/>
              </a:rPr>
              <a:t>tf.nn.dropout</a:t>
            </a:r>
            <a:endParaRPr sz="1800">
              <a:solidFill>
                <a:schemeClr val="dk1"/>
              </a:solidFill>
              <a:latin typeface="Consolas"/>
              <a:ea typeface="Consolas"/>
              <a:cs typeface="Consolas"/>
              <a:sym typeface="Consolas"/>
            </a:endParaRPr>
          </a:p>
          <a:p>
            <a:pPr indent="0" lvl="0" marL="0">
              <a:spcBef>
                <a:spcPts val="0"/>
              </a:spcBef>
              <a:spcAft>
                <a:spcPts val="0"/>
              </a:spcAft>
              <a:buNone/>
            </a:pPr>
            <a:r>
              <a:t/>
            </a:r>
            <a:endParaRPr sz="1800">
              <a:solidFill>
                <a:schemeClr val="dk1"/>
              </a:solidFill>
              <a:latin typeface="Consolas"/>
              <a:ea typeface="Consolas"/>
              <a:cs typeface="Consolas"/>
              <a:sym typeface="Consolas"/>
            </a:endParaRPr>
          </a:p>
          <a:p>
            <a:pPr indent="0" lvl="0" marL="0">
              <a:spcBef>
                <a:spcPts val="0"/>
              </a:spcBef>
              <a:spcAft>
                <a:spcPts val="0"/>
              </a:spcAft>
              <a:buNone/>
            </a:pPr>
            <a:r>
              <a:rPr lang="en" sz="1800">
                <a:solidFill>
                  <a:schemeClr val="dk1"/>
                </a:solidFill>
                <a:latin typeface="Consolas"/>
                <a:ea typeface="Consolas"/>
                <a:cs typeface="Consolas"/>
                <a:sym typeface="Consolas"/>
              </a:rPr>
              <a:t>hidden_layer = tf.nn.dropout(hidden_layer, keep_prob)</a:t>
            </a:r>
            <a:endParaRPr sz="1800">
              <a:solidFill>
                <a:schemeClr val="dk1"/>
              </a:solidFill>
              <a:latin typeface="Consolas"/>
              <a:ea typeface="Consolas"/>
              <a:cs typeface="Consolas"/>
              <a:sym typeface="Consolas"/>
            </a:endParaRPr>
          </a:p>
          <a:p>
            <a:pPr indent="0" lvl="0" marL="0">
              <a:spcBef>
                <a:spcPts val="0"/>
              </a:spcBef>
              <a:spcAft>
                <a:spcPts val="0"/>
              </a:spcAft>
              <a:buNone/>
            </a:pPr>
            <a:r>
              <a:t/>
            </a:r>
            <a:endParaRPr sz="1800">
              <a:solidFill>
                <a:schemeClr val="dk1"/>
              </a:solidFill>
              <a:latin typeface="Consolas"/>
              <a:ea typeface="Consolas"/>
              <a:cs typeface="Consolas"/>
              <a:sym typeface="Consolas"/>
            </a:endParaRPr>
          </a:p>
          <a:p>
            <a:pPr indent="-342900" lvl="0" marL="457200" rtl="0">
              <a:spcBef>
                <a:spcPts val="0"/>
              </a:spcBef>
              <a:spcAft>
                <a:spcPts val="0"/>
              </a:spcAft>
              <a:buClr>
                <a:schemeClr val="dk1"/>
              </a:buClr>
              <a:buSzPts val="1800"/>
              <a:buFont typeface="Consolas"/>
              <a:buChar char="●"/>
            </a:pPr>
            <a:r>
              <a:rPr lang="en" sz="1800">
                <a:solidFill>
                  <a:schemeClr val="dk1"/>
                </a:solidFill>
                <a:latin typeface="Consolas"/>
                <a:ea typeface="Consolas"/>
                <a:cs typeface="Consolas"/>
                <a:sym typeface="Consolas"/>
              </a:rPr>
              <a:t>DropoutWrapper</a:t>
            </a:r>
            <a:endParaRPr sz="1800">
              <a:solidFill>
                <a:schemeClr val="dk1"/>
              </a:solidFill>
              <a:latin typeface="Consolas"/>
              <a:ea typeface="Consolas"/>
              <a:cs typeface="Consolas"/>
              <a:sym typeface="Consolas"/>
            </a:endParaRPr>
          </a:p>
          <a:p>
            <a:pPr indent="0" lvl="0" marL="0" rtl="0">
              <a:spcBef>
                <a:spcPts val="0"/>
              </a:spcBef>
              <a:spcAft>
                <a:spcPts val="0"/>
              </a:spcAft>
              <a:buNone/>
            </a:pPr>
            <a:r>
              <a:rPr lang="en" sz="1800">
                <a:solidFill>
                  <a:schemeClr val="dk1"/>
                </a:solidFill>
                <a:latin typeface="Consolas"/>
                <a:ea typeface="Consolas"/>
                <a:cs typeface="Consolas"/>
                <a:sym typeface="Consolas"/>
              </a:rPr>
              <a:t>cell = tf.nn.rnn_cell.GRUCell(hidden_size)</a:t>
            </a:r>
            <a:endParaRPr sz="1800">
              <a:solidFill>
                <a:schemeClr val="dk1"/>
              </a:solidFill>
              <a:latin typeface="Consolas"/>
              <a:ea typeface="Consolas"/>
              <a:cs typeface="Consolas"/>
              <a:sym typeface="Consolas"/>
            </a:endParaRPr>
          </a:p>
          <a:p>
            <a:pPr indent="0" lvl="0" marL="0" rtl="0">
              <a:spcBef>
                <a:spcPts val="0"/>
              </a:spcBef>
              <a:spcAft>
                <a:spcPts val="0"/>
              </a:spcAft>
              <a:buNone/>
            </a:pPr>
            <a:r>
              <a:rPr lang="en" sz="1800">
                <a:solidFill>
                  <a:schemeClr val="dk1"/>
                </a:solidFill>
                <a:latin typeface="Consolas"/>
                <a:ea typeface="Consolas"/>
                <a:cs typeface="Consolas"/>
                <a:sym typeface="Consolas"/>
              </a:rPr>
              <a:t>cell = tf.nn.rnn_cell.DropoutWrapper(cell,     </a:t>
            </a:r>
            <a:endParaRPr sz="1800">
              <a:solidFill>
                <a:schemeClr val="dk1"/>
              </a:solidFill>
              <a:latin typeface="Consolas"/>
              <a:ea typeface="Consolas"/>
              <a:cs typeface="Consolas"/>
              <a:sym typeface="Consolas"/>
            </a:endParaRPr>
          </a:p>
          <a:p>
            <a:pPr indent="0" lvl="0" marL="0" rtl="0">
              <a:spcBef>
                <a:spcPts val="0"/>
              </a:spcBef>
              <a:spcAft>
                <a:spcPts val="0"/>
              </a:spcAft>
              <a:buNone/>
            </a:pPr>
            <a:r>
              <a:rPr lang="en" sz="1800">
                <a:solidFill>
                  <a:schemeClr val="dk1"/>
                </a:solidFill>
                <a:latin typeface="Consolas"/>
                <a:ea typeface="Consolas"/>
                <a:cs typeface="Consolas"/>
                <a:sym typeface="Consolas"/>
              </a:rPr>
              <a:t>                                    output_keep_prob=keep_prob)</a:t>
            </a:r>
            <a:endParaRPr sz="1800">
              <a:solidFill>
                <a:schemeClr val="dk1"/>
              </a:solidFill>
              <a:latin typeface="Consolas"/>
              <a:ea typeface="Consolas"/>
              <a:cs typeface="Consolas"/>
              <a:sym typeface="Consolas"/>
            </a:endParaRPr>
          </a:p>
          <a:p>
            <a:pPr indent="0" lvl="0" marL="0" rtl="0">
              <a:spcBef>
                <a:spcPts val="0"/>
              </a:spcBef>
              <a:spcAft>
                <a:spcPts val="0"/>
              </a:spcAft>
              <a:buNone/>
            </a:pPr>
            <a:r>
              <a:t/>
            </a:r>
            <a:endParaRPr sz="1800">
              <a:solidFill>
                <a:schemeClr val="dk1"/>
              </a:solidFill>
              <a:latin typeface="Consolas"/>
              <a:ea typeface="Consolas"/>
              <a:cs typeface="Consolas"/>
              <a:sym typeface="Consola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0" name="Shape 140"/>
        <p:cNvGrpSpPr/>
        <p:nvPr/>
      </p:nvGrpSpPr>
      <p:grpSpPr>
        <a:xfrm>
          <a:off x="0" y="0"/>
          <a:ext cx="0" cy="0"/>
          <a:chOff x="0" y="0"/>
          <a:chExt cx="0" cy="0"/>
        </a:xfrm>
      </p:grpSpPr>
      <p:sp>
        <p:nvSpPr>
          <p:cNvPr id="141" name="Shape 141"/>
          <p:cNvSpPr txBox="1"/>
          <p:nvPr>
            <p:ph type="ctrTitle"/>
          </p:nvPr>
        </p:nvSpPr>
        <p:spPr>
          <a:xfrm>
            <a:off x="499500" y="2284300"/>
            <a:ext cx="8145000" cy="10194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latin typeface="Georgia"/>
                <a:ea typeface="Georgia"/>
                <a:cs typeface="Georgia"/>
                <a:sym typeface="Georgia"/>
              </a:rPr>
              <a:t>Introduction to RNNs</a:t>
            </a:r>
            <a:endParaRPr>
              <a:latin typeface="Georgia"/>
              <a:ea typeface="Georgia"/>
              <a:cs typeface="Georgia"/>
              <a:sym typeface="Georgia"/>
            </a:endParaRPr>
          </a:p>
        </p:txBody>
      </p:sp>
      <p:sp>
        <p:nvSpPr>
          <p:cNvPr id="142" name="Shape 14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solidFill>
                  <a:schemeClr val="lt2"/>
                </a:solidFill>
              </a:rPr>
              <a:t>‹#›</a:t>
            </a:fld>
            <a:endParaRPr>
              <a:solidFill>
                <a:schemeClr val="lt2"/>
              </a:solidFill>
            </a:endParaRPr>
          </a:p>
        </p:txBody>
      </p:sp>
      <p:pic>
        <p:nvPicPr>
          <p:cNvPr id="143" name="Shape 143"/>
          <p:cNvPicPr preferRelativeResize="0"/>
          <p:nvPr/>
        </p:nvPicPr>
        <p:blipFill>
          <a:blip r:embed="rId3">
            <a:alphaModFix/>
          </a:blip>
          <a:stretch>
            <a:fillRect/>
          </a:stretch>
        </p:blipFill>
        <p:spPr>
          <a:xfrm>
            <a:off x="3809450" y="598975"/>
            <a:ext cx="1163600" cy="1468800"/>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8" name="Shape 618"/>
        <p:cNvGrpSpPr/>
        <p:nvPr/>
      </p:nvGrpSpPr>
      <p:grpSpPr>
        <a:xfrm>
          <a:off x="0" y="0"/>
          <a:ext cx="0" cy="0"/>
          <a:chOff x="0" y="0"/>
          <a:chExt cx="0" cy="0"/>
        </a:xfrm>
      </p:grpSpPr>
      <p:sp>
        <p:nvSpPr>
          <p:cNvPr id="619" name="Shape 619"/>
          <p:cNvSpPr txBox="1"/>
          <p:nvPr>
            <p:ph type="ctrTitle"/>
          </p:nvPr>
        </p:nvSpPr>
        <p:spPr>
          <a:xfrm>
            <a:off x="499500" y="2284300"/>
            <a:ext cx="8145000" cy="11400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latin typeface="Georgia"/>
                <a:ea typeface="Georgia"/>
                <a:cs typeface="Georgia"/>
                <a:sym typeface="Georgia"/>
              </a:rPr>
              <a:t>Language Modeling</a:t>
            </a:r>
            <a:endParaRPr>
              <a:latin typeface="Georgia"/>
              <a:ea typeface="Georgia"/>
              <a:cs typeface="Georgia"/>
              <a:sym typeface="Georgia"/>
            </a:endParaRPr>
          </a:p>
        </p:txBody>
      </p:sp>
      <p:sp>
        <p:nvSpPr>
          <p:cNvPr id="620" name="Shape 6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solidFill>
                  <a:schemeClr val="lt2"/>
                </a:solidFill>
              </a:rPr>
              <a:t>‹#›</a:t>
            </a:fld>
            <a:endParaRPr>
              <a:solidFill>
                <a:schemeClr val="lt2"/>
              </a:solidFill>
            </a:endParaRPr>
          </a:p>
        </p:txBody>
      </p:sp>
      <p:pic>
        <p:nvPicPr>
          <p:cNvPr id="621" name="Shape 621"/>
          <p:cNvPicPr preferRelativeResize="0"/>
          <p:nvPr/>
        </p:nvPicPr>
        <p:blipFill>
          <a:blip r:embed="rId3">
            <a:alphaModFix/>
          </a:blip>
          <a:stretch>
            <a:fillRect/>
          </a:stretch>
        </p:blipFill>
        <p:spPr>
          <a:xfrm>
            <a:off x="3809450" y="598975"/>
            <a:ext cx="1163600" cy="1468800"/>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5" name="Shape 625"/>
        <p:cNvGrpSpPr/>
        <p:nvPr/>
      </p:nvGrpSpPr>
      <p:grpSpPr>
        <a:xfrm>
          <a:off x="0" y="0"/>
          <a:ext cx="0" cy="0"/>
          <a:chOff x="0" y="0"/>
          <a:chExt cx="0" cy="0"/>
        </a:xfrm>
      </p:grpSpPr>
      <p:sp>
        <p:nvSpPr>
          <p:cNvPr id="626" name="Shape 626"/>
          <p:cNvSpPr txBox="1"/>
          <p:nvPr>
            <p:ph type="title"/>
          </p:nvPr>
        </p:nvSpPr>
        <p:spPr>
          <a:xfrm>
            <a:off x="608274" y="236450"/>
            <a:ext cx="8092800" cy="75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Neural </a:t>
            </a:r>
            <a:r>
              <a:rPr b="1" lang="en">
                <a:latin typeface="Georgia"/>
                <a:ea typeface="Georgia"/>
                <a:cs typeface="Georgia"/>
                <a:sym typeface="Georgia"/>
              </a:rPr>
              <a:t>Language Modeling</a:t>
            </a:r>
            <a:endParaRPr b="1">
              <a:latin typeface="Georgia"/>
              <a:ea typeface="Georgia"/>
              <a:cs typeface="Georgia"/>
              <a:sym typeface="Georgia"/>
            </a:endParaRPr>
          </a:p>
        </p:txBody>
      </p:sp>
      <p:sp>
        <p:nvSpPr>
          <p:cNvPr id="627" name="Shape 62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628" name="Shape 628"/>
          <p:cNvSpPr txBox="1"/>
          <p:nvPr/>
        </p:nvSpPr>
        <p:spPr>
          <a:xfrm>
            <a:off x="1137625" y="1189475"/>
            <a:ext cx="7034100" cy="3188100"/>
          </a:xfrm>
          <a:prstGeom prst="rect">
            <a:avLst/>
          </a:prstGeom>
          <a:noFill/>
          <a:ln>
            <a:noFill/>
          </a:ln>
        </p:spPr>
        <p:txBody>
          <a:bodyPr anchorCtr="0" anchor="t" bIns="91425" lIns="91425" spcFirstLastPara="1" rIns="91425" wrap="square" tIns="91425">
            <a:noAutofit/>
          </a:bodyPr>
          <a:lstStyle/>
          <a:p>
            <a:pPr indent="-381000" lvl="0" marL="457200" rtl="0" algn="l">
              <a:spcBef>
                <a:spcPts val="0"/>
              </a:spcBef>
              <a:spcAft>
                <a:spcPts val="0"/>
              </a:spcAft>
              <a:buClr>
                <a:srgbClr val="FFFFFF"/>
              </a:buClr>
              <a:buSzPts val="2400"/>
              <a:buFont typeface="Georgia"/>
              <a:buChar char="●"/>
            </a:pPr>
            <a:r>
              <a:rPr lang="en" sz="2400">
                <a:solidFill>
                  <a:srgbClr val="FFFFFF"/>
                </a:solidFill>
                <a:latin typeface="Georgia"/>
                <a:ea typeface="Georgia"/>
                <a:cs typeface="Georgia"/>
                <a:sym typeface="Georgia"/>
              </a:rPr>
              <a:t>Allows us to measure how likely a sentence is</a:t>
            </a:r>
            <a:endParaRPr sz="2400">
              <a:solidFill>
                <a:srgbClr val="FFFFFF"/>
              </a:solidFill>
              <a:latin typeface="Georgia"/>
              <a:ea typeface="Georgia"/>
              <a:cs typeface="Georgia"/>
              <a:sym typeface="Georgia"/>
            </a:endParaRPr>
          </a:p>
          <a:p>
            <a:pPr indent="-381000" lvl="0" marL="457200" rtl="0" algn="l">
              <a:spcBef>
                <a:spcPts val="0"/>
              </a:spcBef>
              <a:spcAft>
                <a:spcPts val="0"/>
              </a:spcAft>
              <a:buClr>
                <a:srgbClr val="FFFFFF"/>
              </a:buClr>
              <a:buSzPts val="2400"/>
              <a:buFont typeface="Georgia"/>
              <a:buChar char="●"/>
            </a:pPr>
            <a:r>
              <a:rPr lang="en" sz="2400">
                <a:solidFill>
                  <a:srgbClr val="FFFFFF"/>
                </a:solidFill>
                <a:latin typeface="Georgia"/>
                <a:ea typeface="Georgia"/>
                <a:cs typeface="Georgia"/>
                <a:sym typeface="Georgia"/>
              </a:rPr>
              <a:t>Important input for Machine Translation (since high-probability sentences are typically correct)</a:t>
            </a:r>
            <a:endParaRPr sz="2400">
              <a:solidFill>
                <a:srgbClr val="FFFFFF"/>
              </a:solidFill>
              <a:latin typeface="Georgia"/>
              <a:ea typeface="Georgia"/>
              <a:cs typeface="Georgia"/>
              <a:sym typeface="Georgia"/>
            </a:endParaRPr>
          </a:p>
          <a:p>
            <a:pPr indent="-381000" lvl="0" marL="457200" rtl="0" algn="l">
              <a:spcBef>
                <a:spcPts val="0"/>
              </a:spcBef>
              <a:spcAft>
                <a:spcPts val="0"/>
              </a:spcAft>
              <a:buClr>
                <a:srgbClr val="FFFFFF"/>
              </a:buClr>
              <a:buSzPts val="2400"/>
              <a:buFont typeface="Georgia"/>
              <a:buChar char="●"/>
            </a:pPr>
            <a:r>
              <a:rPr lang="en" sz="2400">
                <a:solidFill>
                  <a:srgbClr val="FFFFFF"/>
                </a:solidFill>
                <a:latin typeface="Georgia"/>
                <a:ea typeface="Georgia"/>
                <a:cs typeface="Georgia"/>
                <a:sym typeface="Georgia"/>
              </a:rPr>
              <a:t>Can generate new text</a:t>
            </a:r>
            <a:endParaRPr sz="2400">
              <a:solidFill>
                <a:srgbClr val="FFFFFF"/>
              </a:solidFill>
              <a:latin typeface="Georgia"/>
              <a:ea typeface="Georgia"/>
              <a:cs typeface="Georgia"/>
              <a:sym typeface="Georgia"/>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2" name="Shape 632"/>
        <p:cNvGrpSpPr/>
        <p:nvPr/>
      </p:nvGrpSpPr>
      <p:grpSpPr>
        <a:xfrm>
          <a:off x="0" y="0"/>
          <a:ext cx="0" cy="0"/>
          <a:chOff x="0" y="0"/>
          <a:chExt cx="0" cy="0"/>
        </a:xfrm>
      </p:grpSpPr>
      <p:sp>
        <p:nvSpPr>
          <p:cNvPr id="633" name="Shape 633"/>
          <p:cNvSpPr txBox="1"/>
          <p:nvPr>
            <p:ph type="title"/>
          </p:nvPr>
        </p:nvSpPr>
        <p:spPr>
          <a:xfrm>
            <a:off x="608274" y="236450"/>
            <a:ext cx="8092800" cy="75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Language Modeling: Main approaches</a:t>
            </a:r>
            <a:endParaRPr b="1">
              <a:latin typeface="Georgia"/>
              <a:ea typeface="Georgia"/>
              <a:cs typeface="Georgia"/>
              <a:sym typeface="Georgia"/>
            </a:endParaRPr>
          </a:p>
        </p:txBody>
      </p:sp>
      <p:sp>
        <p:nvSpPr>
          <p:cNvPr id="634" name="Shape 63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635" name="Shape 635"/>
          <p:cNvSpPr txBox="1"/>
          <p:nvPr/>
        </p:nvSpPr>
        <p:spPr>
          <a:xfrm>
            <a:off x="1137625" y="1189475"/>
            <a:ext cx="7034100" cy="3188100"/>
          </a:xfrm>
          <a:prstGeom prst="rect">
            <a:avLst/>
          </a:prstGeom>
          <a:noFill/>
          <a:ln>
            <a:noFill/>
          </a:ln>
        </p:spPr>
        <p:txBody>
          <a:bodyPr anchorCtr="0" anchor="t" bIns="91425" lIns="91425" spcFirstLastPara="1" rIns="91425" wrap="square" tIns="91425">
            <a:noAutofit/>
          </a:bodyPr>
          <a:lstStyle/>
          <a:p>
            <a:pPr indent="-381000" lvl="0" marL="457200" rtl="0" algn="l">
              <a:spcBef>
                <a:spcPts val="0"/>
              </a:spcBef>
              <a:spcAft>
                <a:spcPts val="0"/>
              </a:spcAft>
              <a:buClr>
                <a:srgbClr val="FFFFFF"/>
              </a:buClr>
              <a:buSzPts val="2400"/>
              <a:buFont typeface="Georgia"/>
              <a:buChar char="●"/>
            </a:pPr>
            <a:r>
              <a:rPr lang="en" sz="2400">
                <a:solidFill>
                  <a:srgbClr val="FFFFFF"/>
                </a:solidFill>
                <a:latin typeface="Georgia"/>
                <a:ea typeface="Georgia"/>
                <a:cs typeface="Georgia"/>
                <a:sym typeface="Georgia"/>
              </a:rPr>
              <a:t>Word-level: n-grams</a:t>
            </a:r>
            <a:endParaRPr sz="2400">
              <a:solidFill>
                <a:srgbClr val="FFFFFF"/>
              </a:solidFill>
              <a:latin typeface="Georgia"/>
              <a:ea typeface="Georgia"/>
              <a:cs typeface="Georgia"/>
              <a:sym typeface="Georgia"/>
            </a:endParaRPr>
          </a:p>
          <a:p>
            <a:pPr indent="-381000" lvl="0" marL="457200" rtl="0" algn="l">
              <a:spcBef>
                <a:spcPts val="0"/>
              </a:spcBef>
              <a:spcAft>
                <a:spcPts val="0"/>
              </a:spcAft>
              <a:buClr>
                <a:srgbClr val="FFFFFF"/>
              </a:buClr>
              <a:buSzPts val="2400"/>
              <a:buFont typeface="Georgia"/>
              <a:buChar char="●"/>
            </a:pPr>
            <a:r>
              <a:rPr lang="en" sz="2400">
                <a:solidFill>
                  <a:srgbClr val="FFFFFF"/>
                </a:solidFill>
                <a:latin typeface="Georgia"/>
                <a:ea typeface="Georgia"/>
                <a:cs typeface="Georgia"/>
                <a:sym typeface="Georgia"/>
              </a:rPr>
              <a:t>Character-level</a:t>
            </a:r>
            <a:endParaRPr sz="2400">
              <a:solidFill>
                <a:srgbClr val="FFFFFF"/>
              </a:solidFill>
              <a:latin typeface="Georgia"/>
              <a:ea typeface="Georgia"/>
              <a:cs typeface="Georgia"/>
              <a:sym typeface="Georgia"/>
            </a:endParaRPr>
          </a:p>
          <a:p>
            <a:pPr indent="-381000" lvl="0" marL="457200" rtl="0" algn="l">
              <a:spcBef>
                <a:spcPts val="0"/>
              </a:spcBef>
              <a:spcAft>
                <a:spcPts val="0"/>
              </a:spcAft>
              <a:buClr>
                <a:srgbClr val="FFFFFF"/>
              </a:buClr>
              <a:buSzPts val="2400"/>
              <a:buFont typeface="Georgia"/>
              <a:buChar char="●"/>
            </a:pPr>
            <a:r>
              <a:rPr lang="en" sz="2400">
                <a:solidFill>
                  <a:srgbClr val="FFFFFF"/>
                </a:solidFill>
                <a:latin typeface="Georgia"/>
                <a:ea typeface="Georgia"/>
                <a:cs typeface="Georgia"/>
                <a:sym typeface="Georgia"/>
              </a:rPr>
              <a:t>Subword-level: somewhere in between the two above</a:t>
            </a:r>
            <a:endParaRPr sz="2400">
              <a:solidFill>
                <a:srgbClr val="FFFFFF"/>
              </a:solidFill>
              <a:latin typeface="Georgia"/>
              <a:ea typeface="Georgia"/>
              <a:cs typeface="Georgia"/>
              <a:sym typeface="Georgia"/>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9" name="Shape 639"/>
        <p:cNvGrpSpPr/>
        <p:nvPr/>
      </p:nvGrpSpPr>
      <p:grpSpPr>
        <a:xfrm>
          <a:off x="0" y="0"/>
          <a:ext cx="0" cy="0"/>
          <a:chOff x="0" y="0"/>
          <a:chExt cx="0" cy="0"/>
        </a:xfrm>
      </p:grpSpPr>
      <p:sp>
        <p:nvSpPr>
          <p:cNvPr id="640" name="Shape 640"/>
          <p:cNvSpPr txBox="1"/>
          <p:nvPr>
            <p:ph type="title"/>
          </p:nvPr>
        </p:nvSpPr>
        <p:spPr>
          <a:xfrm>
            <a:off x="608274" y="236450"/>
            <a:ext cx="8092800" cy="75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Language Modeling: N-grams</a:t>
            </a:r>
            <a:endParaRPr b="1">
              <a:latin typeface="Georgia"/>
              <a:ea typeface="Georgia"/>
              <a:cs typeface="Georgia"/>
              <a:sym typeface="Georgia"/>
            </a:endParaRPr>
          </a:p>
        </p:txBody>
      </p:sp>
      <p:sp>
        <p:nvSpPr>
          <p:cNvPr id="641" name="Shape 64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642" name="Shape 642"/>
          <p:cNvSpPr txBox="1"/>
          <p:nvPr/>
        </p:nvSpPr>
        <p:spPr>
          <a:xfrm>
            <a:off x="1137625" y="1189475"/>
            <a:ext cx="7034100" cy="3188100"/>
          </a:xfrm>
          <a:prstGeom prst="rect">
            <a:avLst/>
          </a:prstGeom>
          <a:noFill/>
          <a:ln>
            <a:noFill/>
          </a:ln>
        </p:spPr>
        <p:txBody>
          <a:bodyPr anchorCtr="0" anchor="t" bIns="91425" lIns="91425" spcFirstLastPara="1" rIns="91425" wrap="square" tIns="91425">
            <a:noAutofit/>
          </a:bodyPr>
          <a:lstStyle/>
          <a:p>
            <a:pPr indent="-381000" lvl="0" marL="457200" rtl="0" algn="l">
              <a:spcBef>
                <a:spcPts val="0"/>
              </a:spcBef>
              <a:spcAft>
                <a:spcPts val="0"/>
              </a:spcAft>
              <a:buClr>
                <a:srgbClr val="FFFFFF"/>
              </a:buClr>
              <a:buSzPts val="2400"/>
              <a:buFont typeface="Georgia"/>
              <a:buChar char="●"/>
            </a:pPr>
            <a:r>
              <a:rPr lang="en" sz="2400">
                <a:solidFill>
                  <a:srgbClr val="FFFFFF"/>
                </a:solidFill>
                <a:latin typeface="Georgia"/>
                <a:ea typeface="Georgia"/>
                <a:cs typeface="Georgia"/>
                <a:sym typeface="Georgia"/>
              </a:rPr>
              <a:t>The traditional approach up until very recently</a:t>
            </a:r>
            <a:endParaRPr sz="2400">
              <a:solidFill>
                <a:srgbClr val="FFFFFF"/>
              </a:solidFill>
              <a:latin typeface="Georgia"/>
              <a:ea typeface="Georgia"/>
              <a:cs typeface="Georgia"/>
              <a:sym typeface="Georgia"/>
            </a:endParaRPr>
          </a:p>
          <a:p>
            <a:pPr indent="-381000" lvl="0" marL="457200" rtl="0" algn="l">
              <a:spcBef>
                <a:spcPts val="0"/>
              </a:spcBef>
              <a:spcAft>
                <a:spcPts val="0"/>
              </a:spcAft>
              <a:buClr>
                <a:srgbClr val="FFFFFF"/>
              </a:buClr>
              <a:buSzPts val="2400"/>
              <a:buFont typeface="Georgia"/>
              <a:buChar char="●"/>
            </a:pPr>
            <a:r>
              <a:rPr lang="en" sz="2400">
                <a:solidFill>
                  <a:srgbClr val="FFFFFF"/>
                </a:solidFill>
                <a:latin typeface="Georgia"/>
                <a:ea typeface="Georgia"/>
                <a:cs typeface="Georgia"/>
                <a:sym typeface="Georgia"/>
              </a:rPr>
              <a:t>Train a model to predict the next word based on previous n-grams</a:t>
            </a:r>
            <a:endParaRPr sz="2400">
              <a:solidFill>
                <a:srgbClr val="FFFFFF"/>
              </a:solidFill>
              <a:latin typeface="Georgia"/>
              <a:ea typeface="Georgia"/>
              <a:cs typeface="Georgia"/>
              <a:sym typeface="Georgia"/>
            </a:endParaRPr>
          </a:p>
        </p:txBody>
      </p:sp>
      <p:sp>
        <p:nvSpPr>
          <p:cNvPr id="643" name="Shape 643"/>
          <p:cNvSpPr txBox="1"/>
          <p:nvPr/>
        </p:nvSpPr>
        <p:spPr>
          <a:xfrm>
            <a:off x="4197050" y="3042875"/>
            <a:ext cx="3659400" cy="6831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sz="2000">
                <a:solidFill>
                  <a:srgbClr val="FFFFFF"/>
                </a:solidFill>
              </a:rPr>
              <a:t>What can be the problems?</a:t>
            </a:r>
            <a:endParaRPr sz="2000">
              <a:solidFill>
                <a:srgbClr val="FFFFFF"/>
              </a:solidFill>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7" name="Shape 647"/>
        <p:cNvGrpSpPr/>
        <p:nvPr/>
      </p:nvGrpSpPr>
      <p:grpSpPr>
        <a:xfrm>
          <a:off x="0" y="0"/>
          <a:ext cx="0" cy="0"/>
          <a:chOff x="0" y="0"/>
          <a:chExt cx="0" cy="0"/>
        </a:xfrm>
      </p:grpSpPr>
      <p:sp>
        <p:nvSpPr>
          <p:cNvPr id="648" name="Shape 648"/>
          <p:cNvSpPr txBox="1"/>
          <p:nvPr>
            <p:ph type="title"/>
          </p:nvPr>
        </p:nvSpPr>
        <p:spPr>
          <a:xfrm>
            <a:off x="608274" y="236450"/>
            <a:ext cx="8092800" cy="75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Language Modeling: N-grams</a:t>
            </a:r>
            <a:endParaRPr b="1">
              <a:latin typeface="Georgia"/>
              <a:ea typeface="Georgia"/>
              <a:cs typeface="Georgia"/>
              <a:sym typeface="Georgia"/>
            </a:endParaRPr>
          </a:p>
        </p:txBody>
      </p:sp>
      <p:sp>
        <p:nvSpPr>
          <p:cNvPr id="649" name="Shape 64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650" name="Shape 650"/>
          <p:cNvSpPr txBox="1"/>
          <p:nvPr/>
        </p:nvSpPr>
        <p:spPr>
          <a:xfrm>
            <a:off x="1137625" y="1189475"/>
            <a:ext cx="7034100" cy="3188100"/>
          </a:xfrm>
          <a:prstGeom prst="rect">
            <a:avLst/>
          </a:prstGeom>
          <a:noFill/>
          <a:ln>
            <a:noFill/>
          </a:ln>
        </p:spPr>
        <p:txBody>
          <a:bodyPr anchorCtr="0" anchor="t" bIns="91425" lIns="91425" spcFirstLastPara="1" rIns="91425" wrap="square" tIns="91425">
            <a:noAutofit/>
          </a:bodyPr>
          <a:lstStyle/>
          <a:p>
            <a:pPr indent="-381000" lvl="0" marL="457200" rtl="0" algn="l">
              <a:spcBef>
                <a:spcPts val="0"/>
              </a:spcBef>
              <a:spcAft>
                <a:spcPts val="0"/>
              </a:spcAft>
              <a:buClr>
                <a:srgbClr val="FFFFFF"/>
              </a:buClr>
              <a:buSzPts val="2400"/>
              <a:buFont typeface="Georgia"/>
              <a:buChar char="●"/>
            </a:pPr>
            <a:r>
              <a:rPr lang="en" sz="2400">
                <a:solidFill>
                  <a:srgbClr val="FFFFFF"/>
                </a:solidFill>
                <a:latin typeface="Georgia"/>
                <a:ea typeface="Georgia"/>
                <a:cs typeface="Georgia"/>
                <a:sym typeface="Georgia"/>
              </a:rPr>
              <a:t>The traditional approach up until very recently</a:t>
            </a:r>
            <a:endParaRPr sz="2400">
              <a:solidFill>
                <a:srgbClr val="FFFFFF"/>
              </a:solidFill>
              <a:latin typeface="Georgia"/>
              <a:ea typeface="Georgia"/>
              <a:cs typeface="Georgia"/>
              <a:sym typeface="Georgia"/>
            </a:endParaRPr>
          </a:p>
          <a:p>
            <a:pPr indent="-381000" lvl="0" marL="457200" rtl="0" algn="l">
              <a:spcBef>
                <a:spcPts val="0"/>
              </a:spcBef>
              <a:spcAft>
                <a:spcPts val="0"/>
              </a:spcAft>
              <a:buClr>
                <a:srgbClr val="FFFFFF"/>
              </a:buClr>
              <a:buSzPts val="2400"/>
              <a:buFont typeface="Georgia"/>
              <a:buChar char="●"/>
            </a:pPr>
            <a:r>
              <a:rPr lang="en" sz="2400">
                <a:solidFill>
                  <a:srgbClr val="FFFFFF"/>
                </a:solidFill>
                <a:latin typeface="Georgia"/>
                <a:ea typeface="Georgia"/>
                <a:cs typeface="Georgia"/>
                <a:sym typeface="Georgia"/>
              </a:rPr>
              <a:t>Train a model to predict the next word based on previous n-grams</a:t>
            </a:r>
            <a:endParaRPr sz="2400">
              <a:solidFill>
                <a:srgbClr val="FFFFFF"/>
              </a:solidFill>
              <a:latin typeface="Georgia"/>
              <a:ea typeface="Georgia"/>
              <a:cs typeface="Georgia"/>
              <a:sym typeface="Georgia"/>
            </a:endParaRPr>
          </a:p>
          <a:p>
            <a:pPr indent="-381000" lvl="0" marL="457200" rtl="0" algn="l">
              <a:spcBef>
                <a:spcPts val="0"/>
              </a:spcBef>
              <a:spcAft>
                <a:spcPts val="0"/>
              </a:spcAft>
              <a:buClr>
                <a:srgbClr val="FFFFFF"/>
              </a:buClr>
              <a:buSzPts val="2400"/>
              <a:buFont typeface="Georgia"/>
              <a:buChar char="●"/>
            </a:pPr>
            <a:r>
              <a:rPr lang="en" sz="2400">
                <a:solidFill>
                  <a:srgbClr val="FFFFFF"/>
                </a:solidFill>
                <a:latin typeface="Georgia"/>
                <a:ea typeface="Georgia"/>
                <a:cs typeface="Georgia"/>
                <a:sym typeface="Georgia"/>
              </a:rPr>
              <a:t>Huge vocabulary</a:t>
            </a:r>
            <a:endParaRPr sz="2400">
              <a:solidFill>
                <a:srgbClr val="FFFFFF"/>
              </a:solidFill>
              <a:latin typeface="Georgia"/>
              <a:ea typeface="Georgia"/>
              <a:cs typeface="Georgia"/>
              <a:sym typeface="Georgia"/>
            </a:endParaRPr>
          </a:p>
          <a:p>
            <a:pPr indent="-381000" lvl="0" marL="457200" rtl="0" algn="l">
              <a:spcBef>
                <a:spcPts val="0"/>
              </a:spcBef>
              <a:spcAft>
                <a:spcPts val="0"/>
              </a:spcAft>
              <a:buClr>
                <a:srgbClr val="FFFFFF"/>
              </a:buClr>
              <a:buSzPts val="2400"/>
              <a:buFont typeface="Georgia"/>
              <a:buChar char="●"/>
            </a:pPr>
            <a:r>
              <a:rPr lang="en" sz="2400">
                <a:solidFill>
                  <a:srgbClr val="FFFFFF"/>
                </a:solidFill>
                <a:latin typeface="Georgia"/>
                <a:ea typeface="Georgia"/>
                <a:cs typeface="Georgia"/>
                <a:sym typeface="Georgia"/>
              </a:rPr>
              <a:t>Can’t generalize to OOV (out of vocabulary)</a:t>
            </a:r>
            <a:endParaRPr sz="2400">
              <a:solidFill>
                <a:srgbClr val="FFFFFF"/>
              </a:solidFill>
              <a:latin typeface="Georgia"/>
              <a:ea typeface="Georgia"/>
              <a:cs typeface="Georgia"/>
              <a:sym typeface="Georgia"/>
            </a:endParaRPr>
          </a:p>
          <a:p>
            <a:pPr indent="-381000" lvl="0" marL="457200" rtl="0" algn="l">
              <a:spcBef>
                <a:spcPts val="0"/>
              </a:spcBef>
              <a:spcAft>
                <a:spcPts val="0"/>
              </a:spcAft>
              <a:buClr>
                <a:srgbClr val="FFFFFF"/>
              </a:buClr>
              <a:buSzPts val="2400"/>
              <a:buFont typeface="Georgia"/>
              <a:buChar char="●"/>
            </a:pPr>
            <a:r>
              <a:rPr lang="en" sz="2400">
                <a:solidFill>
                  <a:srgbClr val="FFFFFF"/>
                </a:solidFill>
                <a:latin typeface="Georgia"/>
                <a:ea typeface="Georgia"/>
                <a:cs typeface="Georgia"/>
                <a:sym typeface="Georgia"/>
              </a:rPr>
              <a:t>Requires a lot of memory</a:t>
            </a:r>
            <a:endParaRPr sz="2400">
              <a:solidFill>
                <a:srgbClr val="FFFFFF"/>
              </a:solidFill>
              <a:latin typeface="Georgia"/>
              <a:ea typeface="Georgia"/>
              <a:cs typeface="Georgia"/>
              <a:sym typeface="Georgia"/>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4" name="Shape 654"/>
        <p:cNvGrpSpPr/>
        <p:nvPr/>
      </p:nvGrpSpPr>
      <p:grpSpPr>
        <a:xfrm>
          <a:off x="0" y="0"/>
          <a:ext cx="0" cy="0"/>
          <a:chOff x="0" y="0"/>
          <a:chExt cx="0" cy="0"/>
        </a:xfrm>
      </p:grpSpPr>
      <p:sp>
        <p:nvSpPr>
          <p:cNvPr id="655" name="Shape 655"/>
          <p:cNvSpPr txBox="1"/>
          <p:nvPr>
            <p:ph type="title"/>
          </p:nvPr>
        </p:nvSpPr>
        <p:spPr>
          <a:xfrm>
            <a:off x="608274" y="236450"/>
            <a:ext cx="8092800" cy="75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Language Modeling: Character-level</a:t>
            </a:r>
            <a:endParaRPr b="1">
              <a:latin typeface="Georgia"/>
              <a:ea typeface="Georgia"/>
              <a:cs typeface="Georgia"/>
              <a:sym typeface="Georgia"/>
            </a:endParaRPr>
          </a:p>
        </p:txBody>
      </p:sp>
      <p:sp>
        <p:nvSpPr>
          <p:cNvPr id="656" name="Shape 65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657" name="Shape 657"/>
          <p:cNvSpPr txBox="1"/>
          <p:nvPr/>
        </p:nvSpPr>
        <p:spPr>
          <a:xfrm>
            <a:off x="1137625" y="1189475"/>
            <a:ext cx="7034100" cy="3188100"/>
          </a:xfrm>
          <a:prstGeom prst="rect">
            <a:avLst/>
          </a:prstGeom>
          <a:noFill/>
          <a:ln>
            <a:noFill/>
          </a:ln>
        </p:spPr>
        <p:txBody>
          <a:bodyPr anchorCtr="0" anchor="t" bIns="91425" lIns="91425" spcFirstLastPara="1" rIns="91425" wrap="square" tIns="91425">
            <a:noAutofit/>
          </a:bodyPr>
          <a:lstStyle/>
          <a:p>
            <a:pPr indent="-381000" lvl="0" marL="457200" rtl="0" algn="l">
              <a:spcBef>
                <a:spcPts val="0"/>
              </a:spcBef>
              <a:spcAft>
                <a:spcPts val="0"/>
              </a:spcAft>
              <a:buClr>
                <a:srgbClr val="FFFFFF"/>
              </a:buClr>
              <a:buSzPts val="2400"/>
              <a:buFont typeface="Georgia"/>
              <a:buChar char="●"/>
            </a:pPr>
            <a:r>
              <a:rPr lang="en" sz="2400">
                <a:solidFill>
                  <a:srgbClr val="FFFFFF"/>
                </a:solidFill>
                <a:latin typeface="Georgia"/>
                <a:ea typeface="Georgia"/>
                <a:cs typeface="Georgia"/>
                <a:sym typeface="Georgia"/>
              </a:rPr>
              <a:t>Introduced in the early 2010s</a:t>
            </a:r>
            <a:endParaRPr sz="2400">
              <a:solidFill>
                <a:srgbClr val="FFFFFF"/>
              </a:solidFill>
              <a:latin typeface="Georgia"/>
              <a:ea typeface="Georgia"/>
              <a:cs typeface="Georgia"/>
              <a:sym typeface="Georgia"/>
            </a:endParaRPr>
          </a:p>
          <a:p>
            <a:pPr indent="-381000" lvl="0" marL="457200" rtl="0" algn="l">
              <a:spcBef>
                <a:spcPts val="0"/>
              </a:spcBef>
              <a:spcAft>
                <a:spcPts val="0"/>
              </a:spcAft>
              <a:buClr>
                <a:srgbClr val="FFFFFF"/>
              </a:buClr>
              <a:buSzPts val="2400"/>
              <a:buFont typeface="Georgia"/>
              <a:buChar char="●"/>
            </a:pPr>
            <a:r>
              <a:rPr lang="en" sz="2400">
                <a:solidFill>
                  <a:srgbClr val="FFFFFF"/>
                </a:solidFill>
                <a:latin typeface="Georgia"/>
                <a:ea typeface="Georgia"/>
                <a:cs typeface="Georgia"/>
                <a:sym typeface="Georgia"/>
              </a:rPr>
              <a:t>Both input and output are characters</a:t>
            </a:r>
            <a:endParaRPr sz="2400">
              <a:solidFill>
                <a:srgbClr val="FFFFFF"/>
              </a:solidFill>
              <a:latin typeface="Georgia"/>
              <a:ea typeface="Georgia"/>
              <a:cs typeface="Georgia"/>
              <a:sym typeface="Georgia"/>
            </a:endParaRPr>
          </a:p>
        </p:txBody>
      </p:sp>
      <p:sp>
        <p:nvSpPr>
          <p:cNvPr id="658" name="Shape 658"/>
          <p:cNvSpPr txBox="1"/>
          <p:nvPr/>
        </p:nvSpPr>
        <p:spPr>
          <a:xfrm>
            <a:off x="4197050" y="3042875"/>
            <a:ext cx="3659400" cy="6831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000">
                <a:solidFill>
                  <a:srgbClr val="FFFFFF"/>
                </a:solidFill>
              </a:rPr>
              <a:t>Pros and cons?</a:t>
            </a:r>
            <a:endParaRPr sz="2000">
              <a:solidFill>
                <a:srgbClr val="FFFFFF"/>
              </a:solidFill>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2" name="Shape 662"/>
        <p:cNvGrpSpPr/>
        <p:nvPr/>
      </p:nvGrpSpPr>
      <p:grpSpPr>
        <a:xfrm>
          <a:off x="0" y="0"/>
          <a:ext cx="0" cy="0"/>
          <a:chOff x="0" y="0"/>
          <a:chExt cx="0" cy="0"/>
        </a:xfrm>
      </p:grpSpPr>
      <p:sp>
        <p:nvSpPr>
          <p:cNvPr id="663" name="Shape 663"/>
          <p:cNvSpPr txBox="1"/>
          <p:nvPr>
            <p:ph type="title"/>
          </p:nvPr>
        </p:nvSpPr>
        <p:spPr>
          <a:xfrm>
            <a:off x="608274" y="236450"/>
            <a:ext cx="8092800" cy="75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Language Modeling: Character-level</a:t>
            </a:r>
            <a:endParaRPr b="1">
              <a:latin typeface="Georgia"/>
              <a:ea typeface="Georgia"/>
              <a:cs typeface="Georgia"/>
              <a:sym typeface="Georgia"/>
            </a:endParaRPr>
          </a:p>
        </p:txBody>
      </p:sp>
      <p:sp>
        <p:nvSpPr>
          <p:cNvPr id="664" name="Shape 66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665" name="Shape 665"/>
          <p:cNvSpPr txBox="1"/>
          <p:nvPr/>
        </p:nvSpPr>
        <p:spPr>
          <a:xfrm>
            <a:off x="1137625" y="1189475"/>
            <a:ext cx="7034100" cy="3612000"/>
          </a:xfrm>
          <a:prstGeom prst="rect">
            <a:avLst/>
          </a:prstGeom>
          <a:noFill/>
          <a:ln>
            <a:noFill/>
          </a:ln>
        </p:spPr>
        <p:txBody>
          <a:bodyPr anchorCtr="0" anchor="t" bIns="91425" lIns="91425" spcFirstLastPara="1" rIns="91425" wrap="square" tIns="91425">
            <a:noAutofit/>
          </a:bodyPr>
          <a:lstStyle/>
          <a:p>
            <a:pPr indent="-381000" lvl="0" marL="457200" rtl="0" algn="l">
              <a:spcBef>
                <a:spcPts val="0"/>
              </a:spcBef>
              <a:spcAft>
                <a:spcPts val="0"/>
              </a:spcAft>
              <a:buClr>
                <a:srgbClr val="FFFFFF"/>
              </a:buClr>
              <a:buSzPts val="2400"/>
              <a:buFont typeface="Georgia"/>
              <a:buChar char="●"/>
            </a:pPr>
            <a:r>
              <a:rPr lang="en" sz="2400">
                <a:solidFill>
                  <a:srgbClr val="FFFFFF"/>
                </a:solidFill>
                <a:latin typeface="Georgia"/>
                <a:ea typeface="Georgia"/>
                <a:cs typeface="Georgia"/>
                <a:sym typeface="Georgia"/>
              </a:rPr>
              <a:t>Introduced in the early 2010s</a:t>
            </a:r>
            <a:endParaRPr sz="2400">
              <a:solidFill>
                <a:srgbClr val="FFFFFF"/>
              </a:solidFill>
              <a:latin typeface="Georgia"/>
              <a:ea typeface="Georgia"/>
              <a:cs typeface="Georgia"/>
              <a:sym typeface="Georgia"/>
            </a:endParaRPr>
          </a:p>
          <a:p>
            <a:pPr indent="-381000" lvl="0" marL="457200" rtl="0" algn="l">
              <a:spcBef>
                <a:spcPts val="0"/>
              </a:spcBef>
              <a:spcAft>
                <a:spcPts val="0"/>
              </a:spcAft>
              <a:buClr>
                <a:srgbClr val="FFFFFF"/>
              </a:buClr>
              <a:buSzPts val="2400"/>
              <a:buFont typeface="Georgia"/>
              <a:buChar char="●"/>
            </a:pPr>
            <a:r>
              <a:rPr lang="en" sz="2400">
                <a:solidFill>
                  <a:srgbClr val="FFFFFF"/>
                </a:solidFill>
                <a:latin typeface="Georgia"/>
                <a:ea typeface="Georgia"/>
                <a:cs typeface="Georgia"/>
                <a:sym typeface="Georgia"/>
              </a:rPr>
              <a:t>Both input and output are characters</a:t>
            </a:r>
            <a:endParaRPr sz="2400">
              <a:solidFill>
                <a:srgbClr val="FFFFFF"/>
              </a:solidFill>
              <a:latin typeface="Georgia"/>
              <a:ea typeface="Georgia"/>
              <a:cs typeface="Georgia"/>
              <a:sym typeface="Georgia"/>
            </a:endParaRPr>
          </a:p>
          <a:p>
            <a:pPr indent="0" lvl="0" marL="0" rtl="0" algn="l">
              <a:spcBef>
                <a:spcPts val="0"/>
              </a:spcBef>
              <a:spcAft>
                <a:spcPts val="0"/>
              </a:spcAft>
              <a:buNone/>
            </a:pPr>
            <a:r>
              <a:t/>
            </a:r>
            <a:endParaRPr b="1" sz="2400">
              <a:solidFill>
                <a:srgbClr val="FFFFFF"/>
              </a:solidFill>
              <a:latin typeface="Georgia"/>
              <a:ea typeface="Georgia"/>
              <a:cs typeface="Georgia"/>
              <a:sym typeface="Georgia"/>
            </a:endParaRPr>
          </a:p>
          <a:p>
            <a:pPr indent="0" lvl="0" marL="0" rtl="0" algn="l">
              <a:spcBef>
                <a:spcPts val="0"/>
              </a:spcBef>
              <a:spcAft>
                <a:spcPts val="0"/>
              </a:spcAft>
              <a:buNone/>
            </a:pPr>
            <a:r>
              <a:rPr b="1" lang="en" sz="2400">
                <a:solidFill>
                  <a:srgbClr val="FFFFFF"/>
                </a:solidFill>
                <a:latin typeface="Georgia"/>
                <a:ea typeface="Georgia"/>
                <a:cs typeface="Georgia"/>
                <a:sym typeface="Georgia"/>
              </a:rPr>
              <a:t>Pros:</a:t>
            </a:r>
            <a:endParaRPr b="1" sz="2400">
              <a:solidFill>
                <a:srgbClr val="FFFFFF"/>
              </a:solidFill>
              <a:latin typeface="Georgia"/>
              <a:ea typeface="Georgia"/>
              <a:cs typeface="Georgia"/>
              <a:sym typeface="Georgia"/>
            </a:endParaRPr>
          </a:p>
          <a:p>
            <a:pPr indent="-381000" lvl="0" marL="457200" rtl="0" algn="l">
              <a:spcBef>
                <a:spcPts val="0"/>
              </a:spcBef>
              <a:spcAft>
                <a:spcPts val="0"/>
              </a:spcAft>
              <a:buClr>
                <a:srgbClr val="FFFFFF"/>
              </a:buClr>
              <a:buSzPts val="2400"/>
              <a:buFont typeface="Georgia"/>
              <a:buChar char="●"/>
            </a:pPr>
            <a:r>
              <a:rPr lang="en" sz="2400">
                <a:solidFill>
                  <a:srgbClr val="FFFFFF"/>
                </a:solidFill>
                <a:latin typeface="Georgia"/>
                <a:ea typeface="Georgia"/>
                <a:cs typeface="Georgia"/>
                <a:sym typeface="Georgia"/>
              </a:rPr>
              <a:t>Very small vocabulary</a:t>
            </a:r>
            <a:endParaRPr sz="2400">
              <a:solidFill>
                <a:srgbClr val="FFFFFF"/>
              </a:solidFill>
              <a:latin typeface="Georgia"/>
              <a:ea typeface="Georgia"/>
              <a:cs typeface="Georgia"/>
              <a:sym typeface="Georgia"/>
            </a:endParaRPr>
          </a:p>
          <a:p>
            <a:pPr indent="-381000" lvl="0" marL="457200" rtl="0" algn="l">
              <a:spcBef>
                <a:spcPts val="0"/>
              </a:spcBef>
              <a:spcAft>
                <a:spcPts val="0"/>
              </a:spcAft>
              <a:buClr>
                <a:srgbClr val="FFFFFF"/>
              </a:buClr>
              <a:buSzPts val="2400"/>
              <a:buFont typeface="Georgia"/>
              <a:buChar char="●"/>
            </a:pPr>
            <a:r>
              <a:rPr lang="en" sz="2400">
                <a:solidFill>
                  <a:srgbClr val="FFFFFF"/>
                </a:solidFill>
                <a:latin typeface="Georgia"/>
                <a:ea typeface="Georgia"/>
                <a:cs typeface="Georgia"/>
                <a:sym typeface="Georgia"/>
              </a:rPr>
              <a:t>Doesn’t require word embeddings</a:t>
            </a:r>
            <a:endParaRPr sz="2400">
              <a:solidFill>
                <a:srgbClr val="FFFFFF"/>
              </a:solidFill>
              <a:latin typeface="Georgia"/>
              <a:ea typeface="Georgia"/>
              <a:cs typeface="Georgia"/>
              <a:sym typeface="Georgia"/>
            </a:endParaRPr>
          </a:p>
          <a:p>
            <a:pPr indent="-381000" lvl="0" marL="457200" rtl="0" algn="l">
              <a:spcBef>
                <a:spcPts val="0"/>
              </a:spcBef>
              <a:spcAft>
                <a:spcPts val="0"/>
              </a:spcAft>
              <a:buClr>
                <a:srgbClr val="FFFFFF"/>
              </a:buClr>
              <a:buSzPts val="2400"/>
              <a:buFont typeface="Georgia"/>
              <a:buChar char="●"/>
            </a:pPr>
            <a:r>
              <a:rPr lang="en" sz="2400">
                <a:solidFill>
                  <a:srgbClr val="FFFFFF"/>
                </a:solidFill>
                <a:latin typeface="Georgia"/>
                <a:ea typeface="Georgia"/>
                <a:cs typeface="Georgia"/>
                <a:sym typeface="Georgia"/>
              </a:rPr>
              <a:t>Faster to train</a:t>
            </a:r>
            <a:endParaRPr sz="2400">
              <a:solidFill>
                <a:srgbClr val="FFFFFF"/>
              </a:solidFill>
              <a:latin typeface="Georgia"/>
              <a:ea typeface="Georgia"/>
              <a:cs typeface="Georgia"/>
              <a:sym typeface="Georgia"/>
            </a:endParaRPr>
          </a:p>
          <a:p>
            <a:pPr indent="0" lvl="0" marL="0" rtl="0" algn="l">
              <a:spcBef>
                <a:spcPts val="0"/>
              </a:spcBef>
              <a:spcAft>
                <a:spcPts val="0"/>
              </a:spcAft>
              <a:buNone/>
            </a:pPr>
            <a:r>
              <a:t/>
            </a:r>
            <a:endParaRPr sz="2400">
              <a:solidFill>
                <a:srgbClr val="FFFFFF"/>
              </a:solidFill>
              <a:latin typeface="Georgia"/>
              <a:ea typeface="Georgia"/>
              <a:cs typeface="Georgia"/>
              <a:sym typeface="Georgia"/>
            </a:endParaRPr>
          </a:p>
          <a:p>
            <a:pPr indent="0" lvl="0" marL="0" rtl="0" algn="l">
              <a:spcBef>
                <a:spcPts val="0"/>
              </a:spcBef>
              <a:spcAft>
                <a:spcPts val="0"/>
              </a:spcAft>
              <a:buNone/>
            </a:pPr>
            <a:r>
              <a:rPr b="1" lang="en" sz="2400">
                <a:solidFill>
                  <a:srgbClr val="FFFFFF"/>
                </a:solidFill>
                <a:latin typeface="Georgia"/>
                <a:ea typeface="Georgia"/>
                <a:cs typeface="Georgia"/>
                <a:sym typeface="Georgia"/>
              </a:rPr>
              <a:t>Cons:</a:t>
            </a:r>
            <a:endParaRPr b="1" sz="2400">
              <a:solidFill>
                <a:srgbClr val="FFFFFF"/>
              </a:solidFill>
              <a:latin typeface="Georgia"/>
              <a:ea typeface="Georgia"/>
              <a:cs typeface="Georgia"/>
              <a:sym typeface="Georgia"/>
            </a:endParaRPr>
          </a:p>
          <a:p>
            <a:pPr indent="-381000" lvl="0" marL="457200" rtl="0" algn="l">
              <a:spcBef>
                <a:spcPts val="0"/>
              </a:spcBef>
              <a:spcAft>
                <a:spcPts val="0"/>
              </a:spcAft>
              <a:buClr>
                <a:srgbClr val="FFFFFF"/>
              </a:buClr>
              <a:buSzPts val="2400"/>
              <a:buFont typeface="Georgia"/>
              <a:buChar char="●"/>
            </a:pPr>
            <a:r>
              <a:rPr lang="en" sz="2400">
                <a:solidFill>
                  <a:srgbClr val="FFFFFF"/>
                </a:solidFill>
                <a:latin typeface="Georgia"/>
                <a:ea typeface="Georgia"/>
                <a:cs typeface="Georgia"/>
                <a:sym typeface="Georgia"/>
              </a:rPr>
              <a:t>Low fluency (many words can be gibberish)</a:t>
            </a:r>
            <a:endParaRPr sz="2400">
              <a:solidFill>
                <a:srgbClr val="FFFFFF"/>
              </a:solidFill>
              <a:latin typeface="Georgia"/>
              <a:ea typeface="Georgia"/>
              <a:cs typeface="Georgia"/>
              <a:sym typeface="Georgia"/>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9" name="Shape 669"/>
        <p:cNvGrpSpPr/>
        <p:nvPr/>
      </p:nvGrpSpPr>
      <p:grpSpPr>
        <a:xfrm>
          <a:off x="0" y="0"/>
          <a:ext cx="0" cy="0"/>
          <a:chOff x="0" y="0"/>
          <a:chExt cx="0" cy="0"/>
        </a:xfrm>
      </p:grpSpPr>
      <p:sp>
        <p:nvSpPr>
          <p:cNvPr id="670" name="Shape 670"/>
          <p:cNvSpPr txBox="1"/>
          <p:nvPr>
            <p:ph type="title"/>
          </p:nvPr>
        </p:nvSpPr>
        <p:spPr>
          <a:xfrm>
            <a:off x="608274" y="236450"/>
            <a:ext cx="8092800" cy="75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Language Modeling: Hybrid</a:t>
            </a:r>
            <a:endParaRPr b="1">
              <a:latin typeface="Georgia"/>
              <a:ea typeface="Georgia"/>
              <a:cs typeface="Georgia"/>
              <a:sym typeface="Georgia"/>
            </a:endParaRPr>
          </a:p>
        </p:txBody>
      </p:sp>
      <p:sp>
        <p:nvSpPr>
          <p:cNvPr id="671" name="Shape 67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672" name="Shape 672"/>
          <p:cNvSpPr txBox="1"/>
          <p:nvPr/>
        </p:nvSpPr>
        <p:spPr>
          <a:xfrm>
            <a:off x="1137625" y="1189475"/>
            <a:ext cx="7034100" cy="3188100"/>
          </a:xfrm>
          <a:prstGeom prst="rect">
            <a:avLst/>
          </a:prstGeom>
          <a:noFill/>
          <a:ln>
            <a:noFill/>
          </a:ln>
        </p:spPr>
        <p:txBody>
          <a:bodyPr anchorCtr="0" anchor="t" bIns="91425" lIns="91425" spcFirstLastPara="1" rIns="91425" wrap="square" tIns="91425">
            <a:noAutofit/>
          </a:bodyPr>
          <a:lstStyle/>
          <a:p>
            <a:pPr indent="-381000" lvl="0" marL="457200" rtl="0" algn="l">
              <a:spcBef>
                <a:spcPts val="0"/>
              </a:spcBef>
              <a:spcAft>
                <a:spcPts val="0"/>
              </a:spcAft>
              <a:buClr>
                <a:srgbClr val="FFFFFF"/>
              </a:buClr>
              <a:buSzPts val="2400"/>
              <a:buFont typeface="Georgia"/>
              <a:buChar char="●"/>
            </a:pPr>
            <a:r>
              <a:rPr lang="en" sz="2400">
                <a:solidFill>
                  <a:srgbClr val="FFFFFF"/>
                </a:solidFill>
                <a:latin typeface="Georgia"/>
                <a:ea typeface="Georgia"/>
                <a:cs typeface="Georgia"/>
                <a:sym typeface="Georgia"/>
              </a:rPr>
              <a:t>Word-level by default, switching to character-level for unknown tokens</a:t>
            </a:r>
            <a:endParaRPr sz="2400">
              <a:solidFill>
                <a:srgbClr val="FFFFFF"/>
              </a:solidFill>
              <a:latin typeface="Georgia"/>
              <a:ea typeface="Georgia"/>
              <a:cs typeface="Georgia"/>
              <a:sym typeface="Georgia"/>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6" name="Shape 676"/>
        <p:cNvGrpSpPr/>
        <p:nvPr/>
      </p:nvGrpSpPr>
      <p:grpSpPr>
        <a:xfrm>
          <a:off x="0" y="0"/>
          <a:ext cx="0" cy="0"/>
          <a:chOff x="0" y="0"/>
          <a:chExt cx="0" cy="0"/>
        </a:xfrm>
      </p:grpSpPr>
      <p:sp>
        <p:nvSpPr>
          <p:cNvPr id="677" name="Shape 677"/>
          <p:cNvSpPr txBox="1"/>
          <p:nvPr>
            <p:ph type="title"/>
          </p:nvPr>
        </p:nvSpPr>
        <p:spPr>
          <a:xfrm>
            <a:off x="608274" y="236450"/>
            <a:ext cx="8092800" cy="75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Language Modeling: Subword-Level</a:t>
            </a:r>
            <a:endParaRPr b="1">
              <a:latin typeface="Georgia"/>
              <a:ea typeface="Georgia"/>
              <a:cs typeface="Georgia"/>
              <a:sym typeface="Georgia"/>
            </a:endParaRPr>
          </a:p>
        </p:txBody>
      </p:sp>
      <p:sp>
        <p:nvSpPr>
          <p:cNvPr id="678" name="Shape 67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679" name="Shape 679"/>
          <p:cNvSpPr txBox="1"/>
          <p:nvPr/>
        </p:nvSpPr>
        <p:spPr>
          <a:xfrm>
            <a:off x="1137625" y="1189475"/>
            <a:ext cx="7034100" cy="3188100"/>
          </a:xfrm>
          <a:prstGeom prst="rect">
            <a:avLst/>
          </a:prstGeom>
          <a:noFill/>
          <a:ln>
            <a:noFill/>
          </a:ln>
        </p:spPr>
        <p:txBody>
          <a:bodyPr anchorCtr="0" anchor="t" bIns="91425" lIns="91425" spcFirstLastPara="1" rIns="91425" wrap="square" tIns="91425">
            <a:noAutofit/>
          </a:bodyPr>
          <a:lstStyle/>
          <a:p>
            <a:pPr indent="-381000" lvl="0" marL="457200" rtl="0" algn="l">
              <a:spcBef>
                <a:spcPts val="0"/>
              </a:spcBef>
              <a:spcAft>
                <a:spcPts val="0"/>
              </a:spcAft>
              <a:buClr>
                <a:srgbClr val="FFFFFF"/>
              </a:buClr>
              <a:buSzPts val="2400"/>
              <a:buFont typeface="Georgia"/>
              <a:buChar char="●"/>
            </a:pPr>
            <a:r>
              <a:rPr lang="en" sz="2400">
                <a:solidFill>
                  <a:srgbClr val="FFFFFF"/>
                </a:solidFill>
                <a:latin typeface="Georgia"/>
                <a:ea typeface="Georgia"/>
                <a:cs typeface="Georgia"/>
                <a:sym typeface="Georgia"/>
              </a:rPr>
              <a:t>Input and output are subwords</a:t>
            </a:r>
            <a:endParaRPr sz="2400">
              <a:solidFill>
                <a:srgbClr val="FFFFFF"/>
              </a:solidFill>
              <a:latin typeface="Georgia"/>
              <a:ea typeface="Georgia"/>
              <a:cs typeface="Georgia"/>
              <a:sym typeface="Georgia"/>
            </a:endParaRPr>
          </a:p>
          <a:p>
            <a:pPr indent="-381000" lvl="0" marL="457200" rtl="0" algn="l">
              <a:spcBef>
                <a:spcPts val="0"/>
              </a:spcBef>
              <a:spcAft>
                <a:spcPts val="0"/>
              </a:spcAft>
              <a:buClr>
                <a:srgbClr val="FFFFFF"/>
              </a:buClr>
              <a:buSzPts val="2400"/>
              <a:buFont typeface="Georgia"/>
              <a:buChar char="●"/>
            </a:pPr>
            <a:r>
              <a:rPr lang="en" sz="2400">
                <a:solidFill>
                  <a:srgbClr val="FFFFFF"/>
                </a:solidFill>
                <a:latin typeface="Georgia"/>
                <a:ea typeface="Georgia"/>
                <a:cs typeface="Georgia"/>
                <a:sym typeface="Georgia"/>
              </a:rPr>
              <a:t>Keep W most frequent words</a:t>
            </a:r>
            <a:endParaRPr sz="2400">
              <a:solidFill>
                <a:srgbClr val="FFFFFF"/>
              </a:solidFill>
              <a:latin typeface="Georgia"/>
              <a:ea typeface="Georgia"/>
              <a:cs typeface="Georgia"/>
              <a:sym typeface="Georgia"/>
            </a:endParaRPr>
          </a:p>
          <a:p>
            <a:pPr indent="-381000" lvl="0" marL="457200" rtl="0" algn="l">
              <a:spcBef>
                <a:spcPts val="0"/>
              </a:spcBef>
              <a:spcAft>
                <a:spcPts val="0"/>
              </a:spcAft>
              <a:buClr>
                <a:srgbClr val="FFFFFF"/>
              </a:buClr>
              <a:buSzPts val="2400"/>
              <a:buFont typeface="Georgia"/>
              <a:buChar char="●"/>
            </a:pPr>
            <a:r>
              <a:rPr lang="en" sz="2400">
                <a:solidFill>
                  <a:srgbClr val="FFFFFF"/>
                </a:solidFill>
                <a:latin typeface="Georgia"/>
                <a:ea typeface="Georgia"/>
                <a:cs typeface="Georgia"/>
                <a:sym typeface="Georgia"/>
              </a:rPr>
              <a:t>Keep S most frequent syllables</a:t>
            </a:r>
            <a:endParaRPr sz="2400">
              <a:solidFill>
                <a:srgbClr val="FFFFFF"/>
              </a:solidFill>
              <a:latin typeface="Georgia"/>
              <a:ea typeface="Georgia"/>
              <a:cs typeface="Georgia"/>
              <a:sym typeface="Georgia"/>
            </a:endParaRPr>
          </a:p>
          <a:p>
            <a:pPr indent="-381000" lvl="0" marL="457200" rtl="0" algn="l">
              <a:spcBef>
                <a:spcPts val="0"/>
              </a:spcBef>
              <a:spcAft>
                <a:spcPts val="0"/>
              </a:spcAft>
              <a:buClr>
                <a:srgbClr val="FFFFFF"/>
              </a:buClr>
              <a:buSzPts val="2400"/>
              <a:buFont typeface="Georgia"/>
              <a:buChar char="●"/>
            </a:pPr>
            <a:r>
              <a:rPr lang="en" sz="2400">
                <a:solidFill>
                  <a:srgbClr val="FFFFFF"/>
                </a:solidFill>
                <a:latin typeface="Georgia"/>
                <a:ea typeface="Georgia"/>
                <a:cs typeface="Georgia"/>
                <a:sym typeface="Georgia"/>
              </a:rPr>
              <a:t>Split the rest into characters</a:t>
            </a:r>
            <a:endParaRPr sz="2400">
              <a:solidFill>
                <a:srgbClr val="FFFFFF"/>
              </a:solidFill>
              <a:latin typeface="Georgia"/>
              <a:ea typeface="Georgia"/>
              <a:cs typeface="Georgia"/>
              <a:sym typeface="Georgia"/>
            </a:endParaRPr>
          </a:p>
          <a:p>
            <a:pPr indent="-381000" lvl="0" marL="457200" rtl="0" algn="l">
              <a:spcBef>
                <a:spcPts val="0"/>
              </a:spcBef>
              <a:spcAft>
                <a:spcPts val="0"/>
              </a:spcAft>
              <a:buClr>
                <a:srgbClr val="FFFFFF"/>
              </a:buClr>
              <a:buSzPts val="2400"/>
              <a:buFont typeface="Georgia"/>
              <a:buChar char="●"/>
            </a:pPr>
            <a:r>
              <a:rPr lang="en" sz="2400">
                <a:solidFill>
                  <a:srgbClr val="FFFFFF"/>
                </a:solidFill>
                <a:latin typeface="Georgia"/>
                <a:ea typeface="Georgia"/>
                <a:cs typeface="Georgia"/>
                <a:sym typeface="Georgia"/>
              </a:rPr>
              <a:t>Seem to perform better than both word-level and character-level models*</a:t>
            </a:r>
            <a:endParaRPr sz="2400">
              <a:solidFill>
                <a:srgbClr val="FFFFFF"/>
              </a:solidFill>
              <a:latin typeface="Georgia"/>
              <a:ea typeface="Georgia"/>
              <a:cs typeface="Georgia"/>
              <a:sym typeface="Georgia"/>
            </a:endParaRPr>
          </a:p>
          <a:p>
            <a:pPr indent="0" lvl="0" marL="0" rtl="0" algn="l">
              <a:spcBef>
                <a:spcPts val="0"/>
              </a:spcBef>
              <a:spcAft>
                <a:spcPts val="0"/>
              </a:spcAft>
              <a:buNone/>
            </a:pPr>
            <a:r>
              <a:t/>
            </a:r>
            <a:endParaRPr sz="2400">
              <a:solidFill>
                <a:srgbClr val="FFFFFF"/>
              </a:solidFill>
              <a:latin typeface="Georgia"/>
              <a:ea typeface="Georgia"/>
              <a:cs typeface="Georgia"/>
              <a:sym typeface="Georgia"/>
            </a:endParaRPr>
          </a:p>
          <a:p>
            <a:pPr indent="0" lvl="0" marL="0" rtl="0" algn="l">
              <a:spcBef>
                <a:spcPts val="0"/>
              </a:spcBef>
              <a:spcAft>
                <a:spcPts val="0"/>
              </a:spcAft>
              <a:buNone/>
            </a:pPr>
            <a:r>
              <a:rPr lang="en" sz="1800">
                <a:solidFill>
                  <a:srgbClr val="FFFFFF"/>
                </a:solidFill>
                <a:latin typeface="Consolas"/>
                <a:ea typeface="Consolas"/>
                <a:cs typeface="Consolas"/>
                <a:sym typeface="Consolas"/>
              </a:rPr>
              <a:t>new company dreamworks interactive </a:t>
            </a:r>
            <a:endParaRPr sz="1800">
              <a:solidFill>
                <a:srgbClr val="FFFFFF"/>
              </a:solidFill>
              <a:latin typeface="Consolas"/>
              <a:ea typeface="Consolas"/>
              <a:cs typeface="Consolas"/>
              <a:sym typeface="Consolas"/>
            </a:endParaRPr>
          </a:p>
          <a:p>
            <a:pPr indent="0" lvl="0" marL="0" rtl="0" algn="l">
              <a:spcBef>
                <a:spcPts val="0"/>
              </a:spcBef>
              <a:spcAft>
                <a:spcPts val="0"/>
              </a:spcAft>
              <a:buNone/>
            </a:pPr>
            <a:r>
              <a:rPr lang="en" sz="1800">
                <a:solidFill>
                  <a:srgbClr val="FFFFFF"/>
                </a:solidFill>
                <a:latin typeface="Consolas"/>
                <a:ea typeface="Consolas"/>
                <a:cs typeface="Consolas"/>
                <a:sym typeface="Consolas"/>
              </a:rPr>
              <a:t>new company dre+ am+ wo+ rks: in+ te+ ra+ cti+ ve:</a:t>
            </a:r>
            <a:endParaRPr sz="1800">
              <a:solidFill>
                <a:srgbClr val="FFFFFF"/>
              </a:solidFill>
              <a:latin typeface="Consolas"/>
              <a:ea typeface="Consolas"/>
              <a:cs typeface="Consolas"/>
              <a:sym typeface="Consolas"/>
            </a:endParaRPr>
          </a:p>
        </p:txBody>
      </p:sp>
      <p:sp>
        <p:nvSpPr>
          <p:cNvPr id="680" name="Shape 680"/>
          <p:cNvSpPr txBox="1"/>
          <p:nvPr/>
        </p:nvSpPr>
        <p:spPr>
          <a:xfrm>
            <a:off x="1188200" y="4572200"/>
            <a:ext cx="5855100" cy="6831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sz="1200">
                <a:solidFill>
                  <a:srgbClr val="FFFFFF"/>
                </a:solidFill>
              </a:rPr>
              <a:t>Mikolov, Tomáš, et al. "Subword language modeling with neural networks." preprint (http://www. fit. vutbr. cz/imikolov/rnnlm/char. pdf) (2012).</a:t>
            </a:r>
            <a:endParaRPr sz="1200">
              <a:solidFill>
                <a:srgbClr val="FFFFFF"/>
              </a:solidFill>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4" name="Shape 684"/>
        <p:cNvGrpSpPr/>
        <p:nvPr/>
      </p:nvGrpSpPr>
      <p:grpSpPr>
        <a:xfrm>
          <a:off x="0" y="0"/>
          <a:ext cx="0" cy="0"/>
          <a:chOff x="0" y="0"/>
          <a:chExt cx="0" cy="0"/>
        </a:xfrm>
      </p:grpSpPr>
      <p:sp>
        <p:nvSpPr>
          <p:cNvPr id="685" name="Shape 685"/>
          <p:cNvSpPr txBox="1"/>
          <p:nvPr>
            <p:ph type="title"/>
          </p:nvPr>
        </p:nvSpPr>
        <p:spPr>
          <a:xfrm>
            <a:off x="389950" y="1552425"/>
            <a:ext cx="8520600" cy="1870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Demo:</a:t>
            </a:r>
            <a:endParaRPr b="1">
              <a:latin typeface="Georgia"/>
              <a:ea typeface="Georgia"/>
              <a:cs typeface="Georgia"/>
              <a:sym typeface="Georgia"/>
            </a:endParaRPr>
          </a:p>
          <a:p>
            <a:pPr indent="0" lvl="0" marL="0" rtl="0" algn="ctr">
              <a:spcBef>
                <a:spcPts val="0"/>
              </a:spcBef>
              <a:spcAft>
                <a:spcPts val="0"/>
              </a:spcAft>
              <a:buNone/>
            </a:pPr>
            <a:r>
              <a:rPr b="1" lang="en">
                <a:latin typeface="Georgia"/>
                <a:ea typeface="Georgia"/>
                <a:cs typeface="Georgia"/>
                <a:sym typeface="Georgia"/>
              </a:rPr>
              <a:t>Char-RNN </a:t>
            </a:r>
            <a:r>
              <a:rPr b="1" lang="en">
                <a:latin typeface="Georgia"/>
                <a:ea typeface="Georgia"/>
                <a:cs typeface="Georgia"/>
                <a:sym typeface="Georgia"/>
              </a:rPr>
              <a:t>Language Modeling</a:t>
            </a:r>
            <a:endParaRPr b="1">
              <a:latin typeface="Georgia"/>
              <a:ea typeface="Georgia"/>
              <a:cs typeface="Georgia"/>
              <a:sym typeface="Georgia"/>
            </a:endParaRPr>
          </a:p>
        </p:txBody>
      </p:sp>
      <p:sp>
        <p:nvSpPr>
          <p:cNvPr id="686" name="Shape 68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7" name="Shape 147"/>
        <p:cNvGrpSpPr/>
        <p:nvPr/>
      </p:nvGrpSpPr>
      <p:grpSpPr>
        <a:xfrm>
          <a:off x="0" y="0"/>
          <a:ext cx="0" cy="0"/>
          <a:chOff x="0" y="0"/>
          <a:chExt cx="0" cy="0"/>
        </a:xfrm>
      </p:grpSpPr>
      <p:sp>
        <p:nvSpPr>
          <p:cNvPr id="148" name="Shape 14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149" name="Shape 149"/>
          <p:cNvSpPr txBox="1"/>
          <p:nvPr/>
        </p:nvSpPr>
        <p:spPr>
          <a:xfrm>
            <a:off x="1137625" y="1802725"/>
            <a:ext cx="7034100" cy="84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Georgia"/>
                <a:ea typeface="Georgia"/>
                <a:cs typeface="Georgia"/>
                <a:sym typeface="Georgia"/>
              </a:rPr>
              <a:t>Humans aren’t built to just do linear or logistic regression, or recognize individual objects</a:t>
            </a:r>
            <a:endParaRPr sz="1800">
              <a:solidFill>
                <a:srgbClr val="FFFFFF"/>
              </a:solidFill>
              <a:latin typeface="Georgia"/>
              <a:ea typeface="Georgia"/>
              <a:cs typeface="Georgia"/>
              <a:sym typeface="Georgia"/>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0" name="Shape 690"/>
        <p:cNvGrpSpPr/>
        <p:nvPr/>
      </p:nvGrpSpPr>
      <p:grpSpPr>
        <a:xfrm>
          <a:off x="0" y="0"/>
          <a:ext cx="0" cy="0"/>
          <a:chOff x="0" y="0"/>
          <a:chExt cx="0" cy="0"/>
        </a:xfrm>
      </p:grpSpPr>
      <p:sp>
        <p:nvSpPr>
          <p:cNvPr id="691" name="Shape 691"/>
          <p:cNvSpPr txBox="1"/>
          <p:nvPr>
            <p:ph type="title"/>
          </p:nvPr>
        </p:nvSpPr>
        <p:spPr>
          <a:xfrm>
            <a:off x="608274" y="236450"/>
            <a:ext cx="8092800" cy="75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Presidential Tweet Bot</a:t>
            </a:r>
            <a:endParaRPr b="1">
              <a:latin typeface="Georgia"/>
              <a:ea typeface="Georgia"/>
              <a:cs typeface="Georgia"/>
              <a:sym typeface="Georgia"/>
            </a:endParaRPr>
          </a:p>
        </p:txBody>
      </p:sp>
      <p:sp>
        <p:nvSpPr>
          <p:cNvPr id="692" name="Shape 69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693" name="Shape 693"/>
          <p:cNvSpPr txBox="1"/>
          <p:nvPr/>
        </p:nvSpPr>
        <p:spPr>
          <a:xfrm>
            <a:off x="1035175" y="994850"/>
            <a:ext cx="7034100" cy="47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FFFF"/>
                </a:solidFill>
                <a:latin typeface="Georgia"/>
                <a:ea typeface="Georgia"/>
                <a:cs typeface="Georgia"/>
                <a:sym typeface="Georgia"/>
              </a:rPr>
              <a:t>Dataset: 19,469 Donald Trump’s tweets</a:t>
            </a:r>
            <a:endParaRPr sz="1800">
              <a:solidFill>
                <a:srgbClr val="FFFFFF"/>
              </a:solidFill>
              <a:latin typeface="Georgia"/>
              <a:ea typeface="Georgia"/>
              <a:cs typeface="Georgia"/>
              <a:sym typeface="Georgia"/>
            </a:endParaRPr>
          </a:p>
          <a:p>
            <a:pPr indent="0" lvl="0" marL="0" rtl="0" algn="l">
              <a:spcBef>
                <a:spcPts val="0"/>
              </a:spcBef>
              <a:spcAft>
                <a:spcPts val="0"/>
              </a:spcAft>
              <a:buNone/>
            </a:pPr>
            <a:r>
              <a:t/>
            </a:r>
            <a:endParaRPr sz="1800">
              <a:solidFill>
                <a:srgbClr val="FFFFFF"/>
              </a:solidFill>
              <a:latin typeface="Georgia"/>
              <a:ea typeface="Georgia"/>
              <a:cs typeface="Georgia"/>
              <a:sym typeface="Georgia"/>
            </a:endParaRPr>
          </a:p>
          <a:p>
            <a:pPr indent="0" lvl="0" marL="0" rtl="0" algn="l">
              <a:spcBef>
                <a:spcPts val="0"/>
              </a:spcBef>
              <a:spcAft>
                <a:spcPts val="0"/>
              </a:spcAft>
              <a:buNone/>
            </a:pPr>
            <a:r>
              <a:t/>
            </a:r>
            <a:endParaRPr>
              <a:solidFill>
                <a:srgbClr val="FFFFFF"/>
              </a:solidFill>
              <a:latin typeface="Georgia"/>
              <a:ea typeface="Georgia"/>
              <a:cs typeface="Georgia"/>
              <a:sym typeface="Georgia"/>
            </a:endParaRPr>
          </a:p>
        </p:txBody>
      </p:sp>
      <p:graphicFrame>
        <p:nvGraphicFramePr>
          <p:cNvPr id="694" name="Shape 694"/>
          <p:cNvGraphicFramePr/>
          <p:nvPr/>
        </p:nvGraphicFramePr>
        <p:xfrm>
          <a:off x="1035175" y="1541625"/>
          <a:ext cx="3000000" cy="3000000"/>
        </p:xfrm>
        <a:graphic>
          <a:graphicData uri="http://schemas.openxmlformats.org/drawingml/2006/table">
            <a:tbl>
              <a:tblPr>
                <a:noFill/>
                <a:tableStyleId>{62206D12-7F1C-4FEF-B798-A11EEE2A1489}</a:tableStyleId>
              </a:tblPr>
              <a:tblGrid>
                <a:gridCol w="7239000"/>
              </a:tblGrid>
              <a:tr h="381000">
                <a:tc>
                  <a:txBody>
                    <a:bodyPr>
                      <a:noAutofit/>
                    </a:bodyPr>
                    <a:lstStyle/>
                    <a:p>
                      <a:pPr indent="0" lvl="0" marL="0" rtl="0">
                        <a:spcBef>
                          <a:spcPts val="0"/>
                        </a:spcBef>
                        <a:spcAft>
                          <a:spcPts val="0"/>
                        </a:spcAft>
                        <a:buNone/>
                      </a:pPr>
                      <a:r>
                        <a:rPr lang="en">
                          <a:solidFill>
                            <a:srgbClr val="FFFFFF"/>
                          </a:solidFill>
                          <a:latin typeface="Georgia"/>
                          <a:ea typeface="Georgia"/>
                          <a:cs typeface="Georgia"/>
                          <a:sym typeface="Georgia"/>
                        </a:rPr>
                        <a:t>I guess @edshow is a lot smarter than dopes like @JonahNRO &amp; @stephenfhayes. Oh well both mags are dying anyway. __HTTP__ _E_</a:t>
                      </a:r>
                      <a:endParaRPr>
                        <a:solidFill>
                          <a:srgbClr val="FFFFFF"/>
                        </a:solidFill>
                        <a:latin typeface="Georgia"/>
                        <a:ea typeface="Georgia"/>
                        <a:cs typeface="Georgia"/>
                        <a:sym typeface="Georgia"/>
                      </a:endParaRPr>
                    </a:p>
                  </a:txBody>
                  <a:tcPr marT="91425" marB="91425" marR="91425" marL="91425"/>
                </a:tc>
              </a:tr>
              <a:tr h="381000">
                <a:tc>
                  <a:txBody>
                    <a:bodyPr>
                      <a:noAutofit/>
                    </a:bodyPr>
                    <a:lstStyle/>
                    <a:p>
                      <a:pPr indent="0" lvl="0" marL="0" rtl="0">
                        <a:spcBef>
                          <a:spcPts val="0"/>
                        </a:spcBef>
                        <a:spcAft>
                          <a:spcPts val="0"/>
                        </a:spcAft>
                        <a:buNone/>
                      </a:pPr>
                      <a:r>
                        <a:rPr lang="en">
                          <a:solidFill>
                            <a:srgbClr val="FFFFFF"/>
                          </a:solidFill>
                          <a:latin typeface="Georgia"/>
                          <a:ea typeface="Georgia"/>
                          <a:cs typeface="Georgia"/>
                          <a:sym typeface="Georgia"/>
                        </a:rPr>
                        <a:t>Received a standing applause at #NCGOPcon when I said to have free trade be fair for the US we need really intelligent negotiators. _E_</a:t>
                      </a:r>
                      <a:endParaRPr>
                        <a:solidFill>
                          <a:srgbClr val="FFFFFF"/>
                        </a:solidFill>
                        <a:latin typeface="Georgia"/>
                        <a:ea typeface="Georgia"/>
                        <a:cs typeface="Georgia"/>
                        <a:sym typeface="Georgia"/>
                      </a:endParaRPr>
                    </a:p>
                  </a:txBody>
                  <a:tcPr marT="91425" marB="91425" marR="91425" marL="91425"/>
                </a:tc>
              </a:tr>
              <a:tr h="381000">
                <a:tc>
                  <a:txBody>
                    <a:bodyPr>
                      <a:noAutofit/>
                    </a:bodyPr>
                    <a:lstStyle/>
                    <a:p>
                      <a:pPr indent="0" lvl="0" marL="0" rtl="0">
                        <a:spcBef>
                          <a:spcPts val="0"/>
                        </a:spcBef>
                        <a:spcAft>
                          <a:spcPts val="0"/>
                        </a:spcAft>
                        <a:buNone/>
                      </a:pPr>
                      <a:r>
                        <a:rPr lang="en">
                          <a:solidFill>
                            <a:srgbClr val="FFFFFF"/>
                          </a:solidFill>
                          <a:latin typeface="Georgia"/>
                          <a:ea typeface="Georgia"/>
                          <a:cs typeface="Georgia"/>
                          <a:sym typeface="Georgia"/>
                        </a:rPr>
                        <a:t>Roger Ailes just called. He is a great guy &amp; assures me that "Trump" will be treated fairly on @FoxNews. His word is always good! _E_</a:t>
                      </a:r>
                      <a:endParaRPr>
                        <a:solidFill>
                          <a:srgbClr val="FFFFFF"/>
                        </a:solidFill>
                        <a:latin typeface="Georgia"/>
                        <a:ea typeface="Georgia"/>
                        <a:cs typeface="Georgia"/>
                        <a:sym typeface="Georgia"/>
                      </a:endParaRPr>
                    </a:p>
                  </a:txBody>
                  <a:tcPr marT="91425" marB="91425" marR="91425" marL="91425"/>
                </a:tc>
              </a:tr>
              <a:tr h="381000">
                <a:tc>
                  <a:txBody>
                    <a:bodyPr>
                      <a:noAutofit/>
                    </a:bodyPr>
                    <a:lstStyle/>
                    <a:p>
                      <a:pPr indent="0" lvl="0" marL="0" rtl="0">
                        <a:spcBef>
                          <a:spcPts val="0"/>
                        </a:spcBef>
                        <a:spcAft>
                          <a:spcPts val="0"/>
                        </a:spcAft>
                        <a:buNone/>
                      </a:pPr>
                      <a:r>
                        <a:rPr lang="en">
                          <a:solidFill>
                            <a:srgbClr val="FFFFFF"/>
                          </a:solidFill>
                          <a:latin typeface="Georgia"/>
                          <a:ea typeface="Georgia"/>
                          <a:cs typeface="Georgia"/>
                          <a:sym typeface="Georgia"/>
                        </a:rPr>
                        <a:t>The police in London say I'm right. Major article in Daily Mail. "We can't wear uniform in our own cars." __HTTP__ _E_</a:t>
                      </a:r>
                      <a:endParaRPr>
                        <a:solidFill>
                          <a:srgbClr val="FFFFFF"/>
                        </a:solidFill>
                        <a:latin typeface="Georgia"/>
                        <a:ea typeface="Georgia"/>
                        <a:cs typeface="Georgia"/>
                        <a:sym typeface="Georgia"/>
                      </a:endParaRPr>
                    </a:p>
                  </a:txBody>
                  <a:tcPr marT="91425" marB="91425" marR="91425" marL="91425"/>
                </a:tc>
              </a:tr>
              <a:tr h="381000">
                <a:tc>
                  <a:txBody>
                    <a:bodyPr>
                      <a:noAutofit/>
                    </a:bodyPr>
                    <a:lstStyle/>
                    <a:p>
                      <a:pPr indent="0" lvl="0" marL="0" rtl="0">
                        <a:spcBef>
                          <a:spcPts val="0"/>
                        </a:spcBef>
                        <a:spcAft>
                          <a:spcPts val="0"/>
                        </a:spcAft>
                        <a:buNone/>
                      </a:pPr>
                      <a:r>
                        <a:rPr lang="en">
                          <a:solidFill>
                            <a:srgbClr val="FFFFFF"/>
                          </a:solidFill>
                          <a:latin typeface="Georgia"/>
                          <a:ea typeface="Georgia"/>
                          <a:cs typeface="Georgia"/>
                          <a:sym typeface="Georgia"/>
                        </a:rPr>
                        <a:t>#MakeAmericaGreatAgain #Trump2016 __HTTP__ __HTTP__ _E_</a:t>
                      </a:r>
                      <a:endParaRPr>
                        <a:solidFill>
                          <a:srgbClr val="FFFFFF"/>
                        </a:solidFill>
                        <a:latin typeface="Georgia"/>
                        <a:ea typeface="Georgia"/>
                        <a:cs typeface="Georgia"/>
                        <a:sym typeface="Georgia"/>
                      </a:endParaRPr>
                    </a:p>
                  </a:txBody>
                  <a:tcPr marT="91425" marB="91425" marR="91425" marL="91425"/>
                </a:tc>
              </a:tr>
              <a:tr h="381000">
                <a:tc>
                  <a:txBody>
                    <a:bodyPr>
                      <a:noAutofit/>
                    </a:bodyPr>
                    <a:lstStyle/>
                    <a:p>
                      <a:pPr indent="0" lvl="0" marL="0" rtl="0">
                        <a:spcBef>
                          <a:spcPts val="0"/>
                        </a:spcBef>
                        <a:spcAft>
                          <a:spcPts val="0"/>
                        </a:spcAft>
                        <a:buNone/>
                      </a:pPr>
                      <a:r>
                        <a:rPr lang="en">
                          <a:solidFill>
                            <a:srgbClr val="FFFFFF"/>
                          </a:solidFill>
                          <a:latin typeface="Georgia"/>
                          <a:ea typeface="Georgia"/>
                          <a:cs typeface="Georgia"/>
                          <a:sym typeface="Georgia"/>
                        </a:rPr>
                        <a:t>When will @BarackObama release his transcripts? What is he hiding? _E_</a:t>
                      </a:r>
                      <a:endParaRPr>
                        <a:solidFill>
                          <a:srgbClr val="FFFFFF"/>
                        </a:solidFill>
                        <a:latin typeface="Georgia"/>
                        <a:ea typeface="Georgia"/>
                        <a:cs typeface="Georgia"/>
                        <a:sym typeface="Georgia"/>
                      </a:endParaRPr>
                    </a:p>
                  </a:txBody>
                  <a:tcPr marT="91425" marB="91425" marR="91425" marL="91425"/>
                </a:tc>
              </a:tr>
            </a:tbl>
          </a:graphicData>
        </a:graphic>
      </p:graphicFrame>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8" name="Shape 698"/>
        <p:cNvGrpSpPr/>
        <p:nvPr/>
      </p:nvGrpSpPr>
      <p:grpSpPr>
        <a:xfrm>
          <a:off x="0" y="0"/>
          <a:ext cx="0" cy="0"/>
          <a:chOff x="0" y="0"/>
          <a:chExt cx="0" cy="0"/>
        </a:xfrm>
      </p:grpSpPr>
      <p:sp>
        <p:nvSpPr>
          <p:cNvPr id="699" name="Shape 699"/>
          <p:cNvSpPr txBox="1"/>
          <p:nvPr>
            <p:ph type="title"/>
          </p:nvPr>
        </p:nvSpPr>
        <p:spPr>
          <a:xfrm>
            <a:off x="608274" y="236450"/>
            <a:ext cx="8092800" cy="75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Presidential Tweet Bot</a:t>
            </a:r>
            <a:endParaRPr b="1">
              <a:latin typeface="Georgia"/>
              <a:ea typeface="Georgia"/>
              <a:cs typeface="Georgia"/>
              <a:sym typeface="Georgia"/>
            </a:endParaRPr>
          </a:p>
        </p:txBody>
      </p:sp>
      <p:sp>
        <p:nvSpPr>
          <p:cNvPr id="700" name="Shape 70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701" name="Shape 701"/>
          <p:cNvSpPr txBox="1"/>
          <p:nvPr/>
        </p:nvSpPr>
        <p:spPr>
          <a:xfrm>
            <a:off x="1035175" y="994850"/>
            <a:ext cx="7034100" cy="47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FFFF"/>
                </a:solidFill>
                <a:latin typeface="Georgia"/>
                <a:ea typeface="Georgia"/>
                <a:cs typeface="Georgia"/>
                <a:sym typeface="Georgia"/>
              </a:rPr>
              <a:t>Evaluation: no foolproof method</a:t>
            </a:r>
            <a:endParaRPr sz="1800">
              <a:solidFill>
                <a:srgbClr val="FFFFFF"/>
              </a:solidFill>
              <a:latin typeface="Georgia"/>
              <a:ea typeface="Georgia"/>
              <a:cs typeface="Georgia"/>
              <a:sym typeface="Georgia"/>
            </a:endParaRPr>
          </a:p>
          <a:p>
            <a:pPr indent="0" lvl="0" marL="0" rtl="0" algn="l">
              <a:spcBef>
                <a:spcPts val="0"/>
              </a:spcBef>
              <a:spcAft>
                <a:spcPts val="0"/>
              </a:spcAft>
              <a:buNone/>
            </a:pPr>
            <a:r>
              <a:t/>
            </a:r>
            <a:endParaRPr sz="1800">
              <a:solidFill>
                <a:srgbClr val="FFFFFF"/>
              </a:solidFill>
              <a:latin typeface="Georgia"/>
              <a:ea typeface="Georgia"/>
              <a:cs typeface="Georgia"/>
              <a:sym typeface="Georgia"/>
            </a:endParaRPr>
          </a:p>
          <a:p>
            <a:pPr indent="0" lvl="0" marL="0" rtl="0" algn="l">
              <a:spcBef>
                <a:spcPts val="0"/>
              </a:spcBef>
              <a:spcAft>
                <a:spcPts val="0"/>
              </a:spcAft>
              <a:buNone/>
            </a:pPr>
            <a:r>
              <a:t/>
            </a:r>
            <a:endParaRPr>
              <a:solidFill>
                <a:srgbClr val="FFFFFF"/>
              </a:solidFill>
              <a:latin typeface="Georgia"/>
              <a:ea typeface="Georgia"/>
              <a:cs typeface="Georgia"/>
              <a:sym typeface="Georgia"/>
            </a:endParaRPr>
          </a:p>
        </p:txBody>
      </p:sp>
      <p:graphicFrame>
        <p:nvGraphicFramePr>
          <p:cNvPr id="702" name="Shape 702"/>
          <p:cNvGraphicFramePr/>
          <p:nvPr/>
        </p:nvGraphicFramePr>
        <p:xfrm>
          <a:off x="1035175" y="1541625"/>
          <a:ext cx="3000000" cy="3000000"/>
        </p:xfrm>
        <a:graphic>
          <a:graphicData uri="http://schemas.openxmlformats.org/drawingml/2006/table">
            <a:tbl>
              <a:tblPr>
                <a:noFill/>
                <a:tableStyleId>{62206D12-7F1C-4FEF-B798-A11EEE2A1489}</a:tableStyleId>
              </a:tblPr>
              <a:tblGrid>
                <a:gridCol w="7239000"/>
              </a:tblGrid>
              <a:tr h="381000">
                <a:tc>
                  <a:txBody>
                    <a:bodyPr>
                      <a:noAutofit/>
                    </a:bodyPr>
                    <a:lstStyle/>
                    <a:p>
                      <a:pPr indent="0" lvl="0" marL="0" rtl="0">
                        <a:spcBef>
                          <a:spcPts val="0"/>
                        </a:spcBef>
                        <a:spcAft>
                          <a:spcPts val="0"/>
                        </a:spcAft>
                        <a:buNone/>
                      </a:pPr>
                      <a:r>
                        <a:rPr lang="en">
                          <a:solidFill>
                            <a:srgbClr val="FFFFFF"/>
                          </a:solidFill>
                          <a:latin typeface="Georgia"/>
                          <a:ea typeface="Georgia"/>
                          <a:cs typeface="Georgia"/>
                          <a:sym typeface="Georgia"/>
                        </a:rPr>
                        <a:t>I guess @edshow is a lot smarter than dopes like @JonahNRO &amp; @stephenfhayes. Oh well both mags are dying anyway. __HTTP__ _E_</a:t>
                      </a:r>
                      <a:endParaRPr>
                        <a:solidFill>
                          <a:srgbClr val="FFFFFF"/>
                        </a:solidFill>
                        <a:latin typeface="Georgia"/>
                        <a:ea typeface="Georgia"/>
                        <a:cs typeface="Georgia"/>
                        <a:sym typeface="Georgia"/>
                      </a:endParaRPr>
                    </a:p>
                  </a:txBody>
                  <a:tcPr marT="91425" marB="91425" marR="91425" marL="91425"/>
                </a:tc>
              </a:tr>
              <a:tr h="381000">
                <a:tc>
                  <a:txBody>
                    <a:bodyPr>
                      <a:noAutofit/>
                    </a:bodyPr>
                    <a:lstStyle/>
                    <a:p>
                      <a:pPr indent="0" lvl="0" marL="0" rtl="0">
                        <a:spcBef>
                          <a:spcPts val="0"/>
                        </a:spcBef>
                        <a:spcAft>
                          <a:spcPts val="0"/>
                        </a:spcAft>
                        <a:buNone/>
                      </a:pPr>
                      <a:r>
                        <a:rPr lang="en">
                          <a:solidFill>
                            <a:srgbClr val="FFFFFF"/>
                          </a:solidFill>
                          <a:latin typeface="Georgia"/>
                          <a:ea typeface="Georgia"/>
                          <a:cs typeface="Georgia"/>
                          <a:sym typeface="Georgia"/>
                        </a:rPr>
                        <a:t>Received a standing applause at #NCGOPcon when I said to have free trade be fair for the US we need really intelligent negotiators. _E_</a:t>
                      </a:r>
                      <a:endParaRPr>
                        <a:solidFill>
                          <a:srgbClr val="FFFFFF"/>
                        </a:solidFill>
                        <a:latin typeface="Georgia"/>
                        <a:ea typeface="Georgia"/>
                        <a:cs typeface="Georgia"/>
                        <a:sym typeface="Georgia"/>
                      </a:endParaRPr>
                    </a:p>
                  </a:txBody>
                  <a:tcPr marT="91425" marB="91425" marR="91425" marL="91425"/>
                </a:tc>
              </a:tr>
              <a:tr h="381000">
                <a:tc>
                  <a:txBody>
                    <a:bodyPr>
                      <a:noAutofit/>
                    </a:bodyPr>
                    <a:lstStyle/>
                    <a:p>
                      <a:pPr indent="0" lvl="0" marL="0" rtl="0">
                        <a:spcBef>
                          <a:spcPts val="0"/>
                        </a:spcBef>
                        <a:spcAft>
                          <a:spcPts val="0"/>
                        </a:spcAft>
                        <a:buNone/>
                      </a:pPr>
                      <a:r>
                        <a:rPr lang="en">
                          <a:solidFill>
                            <a:srgbClr val="FFFFFF"/>
                          </a:solidFill>
                          <a:latin typeface="Georgia"/>
                          <a:ea typeface="Georgia"/>
                          <a:cs typeface="Georgia"/>
                          <a:sym typeface="Georgia"/>
                        </a:rPr>
                        <a:t>Roger Ailes just called. He is a great guy &amp; assures me that "Trump" will be treated fairly on @FoxNews. His word is always good! _E_</a:t>
                      </a:r>
                      <a:endParaRPr>
                        <a:solidFill>
                          <a:srgbClr val="FFFFFF"/>
                        </a:solidFill>
                        <a:latin typeface="Georgia"/>
                        <a:ea typeface="Georgia"/>
                        <a:cs typeface="Georgia"/>
                        <a:sym typeface="Georgia"/>
                      </a:endParaRPr>
                    </a:p>
                  </a:txBody>
                  <a:tcPr marT="91425" marB="91425" marR="91425" marL="91425"/>
                </a:tc>
              </a:tr>
              <a:tr h="381000">
                <a:tc>
                  <a:txBody>
                    <a:bodyPr>
                      <a:noAutofit/>
                    </a:bodyPr>
                    <a:lstStyle/>
                    <a:p>
                      <a:pPr indent="0" lvl="0" marL="0" rtl="0">
                        <a:spcBef>
                          <a:spcPts val="0"/>
                        </a:spcBef>
                        <a:spcAft>
                          <a:spcPts val="0"/>
                        </a:spcAft>
                        <a:buNone/>
                      </a:pPr>
                      <a:r>
                        <a:rPr lang="en">
                          <a:solidFill>
                            <a:srgbClr val="FFFFFF"/>
                          </a:solidFill>
                          <a:latin typeface="Georgia"/>
                          <a:ea typeface="Georgia"/>
                          <a:cs typeface="Georgia"/>
                          <a:sym typeface="Georgia"/>
                        </a:rPr>
                        <a:t>The police in London say I'm right. Major article in Daily Mail. "We can't wear uniform in our own cars." __HTTP__ _E_</a:t>
                      </a:r>
                      <a:endParaRPr>
                        <a:solidFill>
                          <a:srgbClr val="FFFFFF"/>
                        </a:solidFill>
                        <a:latin typeface="Georgia"/>
                        <a:ea typeface="Georgia"/>
                        <a:cs typeface="Georgia"/>
                        <a:sym typeface="Georgia"/>
                      </a:endParaRPr>
                    </a:p>
                  </a:txBody>
                  <a:tcPr marT="91425" marB="91425" marR="91425" marL="91425"/>
                </a:tc>
              </a:tr>
              <a:tr h="381000">
                <a:tc>
                  <a:txBody>
                    <a:bodyPr>
                      <a:noAutofit/>
                    </a:bodyPr>
                    <a:lstStyle/>
                    <a:p>
                      <a:pPr indent="0" lvl="0" marL="0" rtl="0">
                        <a:spcBef>
                          <a:spcPts val="0"/>
                        </a:spcBef>
                        <a:spcAft>
                          <a:spcPts val="0"/>
                        </a:spcAft>
                        <a:buNone/>
                      </a:pPr>
                      <a:r>
                        <a:rPr lang="en">
                          <a:solidFill>
                            <a:srgbClr val="FFFFFF"/>
                          </a:solidFill>
                          <a:latin typeface="Georgia"/>
                          <a:ea typeface="Georgia"/>
                          <a:cs typeface="Georgia"/>
                          <a:sym typeface="Georgia"/>
                        </a:rPr>
                        <a:t>#MakeAmericaGreatAgain #Trump2016 __HTTP__ __HTTP__ _E_</a:t>
                      </a:r>
                      <a:endParaRPr>
                        <a:solidFill>
                          <a:srgbClr val="FFFFFF"/>
                        </a:solidFill>
                        <a:latin typeface="Georgia"/>
                        <a:ea typeface="Georgia"/>
                        <a:cs typeface="Georgia"/>
                        <a:sym typeface="Georgia"/>
                      </a:endParaRPr>
                    </a:p>
                  </a:txBody>
                  <a:tcPr marT="91425" marB="91425" marR="91425" marL="91425"/>
                </a:tc>
              </a:tr>
              <a:tr h="381000">
                <a:tc>
                  <a:txBody>
                    <a:bodyPr>
                      <a:noAutofit/>
                    </a:bodyPr>
                    <a:lstStyle/>
                    <a:p>
                      <a:pPr indent="0" lvl="0" marL="0" rtl="0">
                        <a:spcBef>
                          <a:spcPts val="0"/>
                        </a:spcBef>
                        <a:spcAft>
                          <a:spcPts val="0"/>
                        </a:spcAft>
                        <a:buNone/>
                      </a:pPr>
                      <a:r>
                        <a:rPr lang="en">
                          <a:solidFill>
                            <a:srgbClr val="FFFFFF"/>
                          </a:solidFill>
                          <a:latin typeface="Georgia"/>
                          <a:ea typeface="Georgia"/>
                          <a:cs typeface="Georgia"/>
                          <a:sym typeface="Georgia"/>
                        </a:rPr>
                        <a:t>When will @BarackObama release his transcripts? What is he hiding? _E_</a:t>
                      </a:r>
                      <a:endParaRPr>
                        <a:solidFill>
                          <a:srgbClr val="FFFFFF"/>
                        </a:solidFill>
                        <a:latin typeface="Georgia"/>
                        <a:ea typeface="Georgia"/>
                        <a:cs typeface="Georgia"/>
                        <a:sym typeface="Georgia"/>
                      </a:endParaRPr>
                    </a:p>
                  </a:txBody>
                  <a:tcPr marT="91425" marB="91425" marR="91425" marL="91425"/>
                </a:tc>
              </a:tr>
            </a:tbl>
          </a:graphicData>
        </a:graphic>
      </p:graphicFrame>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6" name="Shape 706"/>
        <p:cNvGrpSpPr/>
        <p:nvPr/>
      </p:nvGrpSpPr>
      <p:grpSpPr>
        <a:xfrm>
          <a:off x="0" y="0"/>
          <a:ext cx="0" cy="0"/>
          <a:chOff x="0" y="0"/>
          <a:chExt cx="0" cy="0"/>
        </a:xfrm>
      </p:grpSpPr>
      <p:sp>
        <p:nvSpPr>
          <p:cNvPr id="707" name="Shape 707"/>
          <p:cNvSpPr txBox="1"/>
          <p:nvPr>
            <p:ph type="title"/>
          </p:nvPr>
        </p:nvSpPr>
        <p:spPr>
          <a:xfrm>
            <a:off x="389950" y="1552425"/>
            <a:ext cx="8520600" cy="1870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GitHub</a:t>
            </a:r>
            <a:endParaRPr b="1">
              <a:latin typeface="Georgia"/>
              <a:ea typeface="Georgia"/>
              <a:cs typeface="Georgia"/>
              <a:sym typeface="Georgia"/>
            </a:endParaRPr>
          </a:p>
          <a:p>
            <a:pPr indent="0" lvl="0" marL="0" rtl="0" algn="ctr">
              <a:spcBef>
                <a:spcPts val="0"/>
              </a:spcBef>
              <a:spcAft>
                <a:spcPts val="0"/>
              </a:spcAft>
              <a:buNone/>
            </a:pPr>
            <a:r>
              <a:rPr b="1" lang="en" sz="1800">
                <a:latin typeface="Georgia"/>
                <a:ea typeface="Georgia"/>
                <a:cs typeface="Georgia"/>
                <a:sym typeface="Georgia"/>
              </a:rPr>
              <a:t>data/trump_tweets.txt</a:t>
            </a:r>
            <a:endParaRPr b="1" sz="1800">
              <a:latin typeface="Georgia"/>
              <a:ea typeface="Georgia"/>
              <a:cs typeface="Georgia"/>
              <a:sym typeface="Georgia"/>
            </a:endParaRPr>
          </a:p>
          <a:p>
            <a:pPr indent="0" lvl="0" marL="0" rtl="0" algn="ctr">
              <a:spcBef>
                <a:spcPts val="0"/>
              </a:spcBef>
              <a:spcAft>
                <a:spcPts val="0"/>
              </a:spcAft>
              <a:buNone/>
            </a:pPr>
            <a:r>
              <a:rPr b="1" lang="en" sz="1800">
                <a:latin typeface="Georgia"/>
                <a:ea typeface="Georgia"/>
                <a:cs typeface="Georgia"/>
                <a:sym typeface="Georgia"/>
              </a:rPr>
              <a:t>examples/11_char_nn.py</a:t>
            </a:r>
            <a:endParaRPr b="1" sz="1800">
              <a:latin typeface="Georgia"/>
              <a:ea typeface="Georgia"/>
              <a:cs typeface="Georgia"/>
              <a:sym typeface="Georgia"/>
            </a:endParaRPr>
          </a:p>
        </p:txBody>
      </p:sp>
      <p:sp>
        <p:nvSpPr>
          <p:cNvPr id="708" name="Shape 70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2" name="Shape 712"/>
        <p:cNvGrpSpPr/>
        <p:nvPr/>
      </p:nvGrpSpPr>
      <p:grpSpPr>
        <a:xfrm>
          <a:off x="0" y="0"/>
          <a:ext cx="0" cy="0"/>
          <a:chOff x="0" y="0"/>
          <a:chExt cx="0" cy="0"/>
        </a:xfrm>
      </p:grpSpPr>
      <p:sp>
        <p:nvSpPr>
          <p:cNvPr id="713" name="Shape 713"/>
          <p:cNvSpPr txBox="1"/>
          <p:nvPr>
            <p:ph type="title"/>
          </p:nvPr>
        </p:nvSpPr>
        <p:spPr>
          <a:xfrm>
            <a:off x="311700" y="5212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Next class</a:t>
            </a:r>
            <a:endParaRPr b="1">
              <a:latin typeface="Georgia"/>
              <a:ea typeface="Georgia"/>
              <a:cs typeface="Georgia"/>
              <a:sym typeface="Georgia"/>
            </a:endParaRPr>
          </a:p>
        </p:txBody>
      </p:sp>
      <p:sp>
        <p:nvSpPr>
          <p:cNvPr id="714" name="Shape 714"/>
          <p:cNvSpPr txBox="1"/>
          <p:nvPr>
            <p:ph idx="1" type="body"/>
          </p:nvPr>
        </p:nvSpPr>
        <p:spPr>
          <a:xfrm>
            <a:off x="311700" y="1330250"/>
            <a:ext cx="7491900" cy="31215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latin typeface="Georgia"/>
                <a:ea typeface="Georgia"/>
                <a:cs typeface="Georgia"/>
                <a:sym typeface="Georgia"/>
              </a:rPr>
              <a:t>Machine Translation</a:t>
            </a:r>
            <a:endParaRPr>
              <a:latin typeface="Georgia"/>
              <a:ea typeface="Georgia"/>
              <a:cs typeface="Georgia"/>
              <a:sym typeface="Georgia"/>
            </a:endParaRPr>
          </a:p>
          <a:p>
            <a:pPr indent="0" lvl="0" marL="0" rtl="0">
              <a:spcBef>
                <a:spcPts val="1600"/>
              </a:spcBef>
              <a:spcAft>
                <a:spcPts val="0"/>
              </a:spcAft>
              <a:buNone/>
            </a:pPr>
            <a:r>
              <a:rPr lang="en">
                <a:latin typeface="Georgia"/>
                <a:ea typeface="Georgia"/>
                <a:cs typeface="Georgia"/>
                <a:sym typeface="Georgia"/>
              </a:rPr>
              <a:t>Feedback: </a:t>
            </a:r>
            <a:r>
              <a:rPr lang="en" u="sng">
                <a:solidFill>
                  <a:schemeClr val="hlink"/>
                </a:solidFill>
                <a:latin typeface="Georgia"/>
                <a:ea typeface="Georgia"/>
                <a:cs typeface="Georgia"/>
                <a:sym typeface="Georgia"/>
                <a:hlinkClick r:id="rId3"/>
              </a:rPr>
              <a:t>huyenn@stanford.edu</a:t>
            </a:r>
            <a:endParaRPr>
              <a:latin typeface="Georgia"/>
              <a:ea typeface="Georgia"/>
              <a:cs typeface="Georgia"/>
              <a:sym typeface="Georgia"/>
            </a:endParaRPr>
          </a:p>
          <a:p>
            <a:pPr indent="0" lvl="0" marL="0" rtl="0" algn="l">
              <a:spcBef>
                <a:spcPts val="1600"/>
              </a:spcBef>
              <a:spcAft>
                <a:spcPts val="1600"/>
              </a:spcAft>
              <a:buNone/>
            </a:pPr>
            <a:r>
              <a:rPr lang="en">
                <a:latin typeface="Georgia"/>
                <a:ea typeface="Georgia"/>
                <a:cs typeface="Georgia"/>
                <a:sym typeface="Georgia"/>
              </a:rPr>
              <a:t>Thanks!</a:t>
            </a:r>
            <a:endParaRPr>
              <a:latin typeface="Georgia"/>
              <a:ea typeface="Georgia"/>
              <a:cs typeface="Georgia"/>
              <a:sym typeface="Georgia"/>
            </a:endParaRPr>
          </a:p>
        </p:txBody>
      </p:sp>
      <p:sp>
        <p:nvSpPr>
          <p:cNvPr id="715" name="Shape 7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3" name="Shape 153"/>
        <p:cNvGrpSpPr/>
        <p:nvPr/>
      </p:nvGrpSpPr>
      <p:grpSpPr>
        <a:xfrm>
          <a:off x="0" y="0"/>
          <a:ext cx="0" cy="0"/>
          <a:chOff x="0" y="0"/>
          <a:chExt cx="0" cy="0"/>
        </a:xfrm>
      </p:grpSpPr>
      <p:sp>
        <p:nvSpPr>
          <p:cNvPr id="154" name="Shape 15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155" name="Shape 155"/>
          <p:cNvSpPr txBox="1"/>
          <p:nvPr/>
        </p:nvSpPr>
        <p:spPr>
          <a:xfrm>
            <a:off x="1137625" y="1802725"/>
            <a:ext cx="7034100" cy="84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sz="1800">
              <a:solidFill>
                <a:srgbClr val="FFFFFF"/>
              </a:solidFill>
              <a:latin typeface="Georgia"/>
              <a:ea typeface="Georgia"/>
              <a:cs typeface="Georgia"/>
              <a:sym typeface="Georgia"/>
            </a:endParaRPr>
          </a:p>
        </p:txBody>
      </p:sp>
      <p:pic>
        <p:nvPicPr>
          <p:cNvPr id="156" name="Shape 156"/>
          <p:cNvPicPr preferRelativeResize="0"/>
          <p:nvPr/>
        </p:nvPicPr>
        <p:blipFill>
          <a:blip r:embed="rId3">
            <a:alphaModFix/>
          </a:blip>
          <a:stretch>
            <a:fillRect/>
          </a:stretch>
        </p:blipFill>
        <p:spPr>
          <a:xfrm>
            <a:off x="930388" y="142813"/>
            <a:ext cx="7283226" cy="4857875"/>
          </a:xfrm>
          <a:prstGeom prst="rect">
            <a:avLst/>
          </a:prstGeom>
          <a:noFill/>
          <a:ln>
            <a:noFill/>
          </a:ln>
        </p:spPr>
      </p:pic>
      <p:sp>
        <p:nvSpPr>
          <p:cNvPr id="157" name="Shape 157"/>
          <p:cNvSpPr txBox="1"/>
          <p:nvPr/>
        </p:nvSpPr>
        <p:spPr>
          <a:xfrm>
            <a:off x="101650" y="4909850"/>
            <a:ext cx="6310500" cy="304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Proxima Nova"/>
              <a:buNone/>
            </a:pPr>
            <a:r>
              <a:rPr lang="en" sz="900">
                <a:solidFill>
                  <a:srgbClr val="FFFFFF"/>
                </a:solidFill>
                <a:latin typeface="EB Garamond"/>
                <a:ea typeface="EB Garamond"/>
                <a:cs typeface="EB Garamond"/>
                <a:sym typeface="EB Garamond"/>
              </a:rPr>
              <a:t>Super Indy Flip by Kasukabe Vision FILMz✔ (</a:t>
            </a:r>
            <a:r>
              <a:rPr lang="en" sz="900" u="sng">
                <a:solidFill>
                  <a:schemeClr val="hlink"/>
                </a:solidFill>
                <a:latin typeface="EB Garamond"/>
                <a:ea typeface="EB Garamond"/>
                <a:cs typeface="EB Garamond"/>
                <a:sym typeface="EB Garamond"/>
                <a:hlinkClick r:id="rId4"/>
              </a:rPr>
              <a:t>flickr</a:t>
            </a:r>
            <a:r>
              <a:rPr lang="en" sz="900">
                <a:solidFill>
                  <a:srgbClr val="FFFFFF"/>
                </a:solidFill>
                <a:latin typeface="EB Garamond"/>
                <a:ea typeface="EB Garamond"/>
                <a:cs typeface="EB Garamond"/>
                <a:sym typeface="EB Garamond"/>
              </a:rPr>
              <a:t>)</a:t>
            </a:r>
            <a:endParaRPr sz="900">
              <a:solidFill>
                <a:srgbClr val="FFFFFF"/>
              </a:solidFill>
              <a:latin typeface="EB Garamond"/>
              <a:ea typeface="EB Garamond"/>
              <a:cs typeface="EB Garamond"/>
              <a:sym typeface="EB Garamond"/>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